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2" r:id="rId2"/>
  </p:sldMasterIdLst>
  <p:notesMasterIdLst>
    <p:notesMasterId r:id="rId36"/>
  </p:notesMasterIdLst>
  <p:handoutMasterIdLst>
    <p:handoutMasterId r:id="rId37"/>
  </p:handoutMasterIdLst>
  <p:sldIdLst>
    <p:sldId id="585" r:id="rId3"/>
    <p:sldId id="349" r:id="rId4"/>
    <p:sldId id="419" r:id="rId5"/>
    <p:sldId id="348" r:id="rId6"/>
    <p:sldId id="574" r:id="rId7"/>
    <p:sldId id="583" r:id="rId8"/>
    <p:sldId id="397" r:id="rId9"/>
    <p:sldId id="584" r:id="rId10"/>
    <p:sldId id="592" r:id="rId11"/>
    <p:sldId id="593" r:id="rId12"/>
    <p:sldId id="594" r:id="rId13"/>
    <p:sldId id="595" r:id="rId14"/>
    <p:sldId id="596" r:id="rId15"/>
    <p:sldId id="597" r:id="rId16"/>
    <p:sldId id="598" r:id="rId17"/>
    <p:sldId id="502" r:id="rId18"/>
    <p:sldId id="586" r:id="rId19"/>
    <p:sldId id="589" r:id="rId20"/>
    <p:sldId id="384" r:id="rId21"/>
    <p:sldId id="512" r:id="rId22"/>
    <p:sldId id="380" r:id="rId23"/>
    <p:sldId id="587" r:id="rId24"/>
    <p:sldId id="588" r:id="rId25"/>
    <p:sldId id="576" r:id="rId26"/>
    <p:sldId id="573" r:id="rId27"/>
    <p:sldId id="575" r:id="rId28"/>
    <p:sldId id="312" r:id="rId29"/>
    <p:sldId id="568" r:id="rId30"/>
    <p:sldId id="570" r:id="rId31"/>
    <p:sldId id="572" r:id="rId32"/>
    <p:sldId id="578" r:id="rId33"/>
    <p:sldId id="579" r:id="rId34"/>
    <p:sldId id="389" r:id="rId35"/>
  </p:sldIdLst>
  <p:sldSz cx="9144000" cy="6858000" type="screen4x3"/>
  <p:notesSz cx="6946900" cy="92202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4">
          <p15:clr>
            <a:srgbClr val="A4A3A4"/>
          </p15:clr>
        </p15:guide>
        <p15:guide id="2" pos="2236">
          <p15:clr>
            <a:srgbClr val="A4A3A4"/>
          </p15:clr>
        </p15:guide>
        <p15:guide id="3" orient="horz" pos="2904">
          <p15:clr>
            <a:srgbClr val="A4A3A4"/>
          </p15:clr>
        </p15:guide>
        <p15:guide id="4" pos="218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C0EB"/>
    <a:srgbClr val="D66D08"/>
    <a:srgbClr val="EE7F14"/>
    <a:srgbClr val="499FBD"/>
    <a:srgbClr val="5FA9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2091A1-1F81-4606-95B5-89F00F081AD3}" v="8" dt="2019-09-16T23:51:58.6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7" autoAdjust="0"/>
    <p:restoredTop sz="71774" autoAdjust="0"/>
  </p:normalViewPr>
  <p:slideViewPr>
    <p:cSldViewPr>
      <p:cViewPr varScale="1">
        <p:scale>
          <a:sx n="61" d="100"/>
          <a:sy n="61" d="100"/>
        </p:scale>
        <p:origin x="1493" y="-95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0" d="100"/>
          <a:sy n="70" d="100"/>
        </p:scale>
        <p:origin x="-2766" y="-90"/>
      </p:cViewPr>
      <p:guideLst>
        <p:guide orient="horz" pos="3224"/>
        <p:guide pos="2236"/>
        <p:guide orient="horz" pos="2904"/>
        <p:guide pos="218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microsoft.com/office/2016/11/relationships/changesInfo" Target="changesInfos/changesInfo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r Erica Lam" userId="796c596e-0352-4e83-9a61-9fa1af199acd" providerId="ADAL" clId="{05DB1133-C8A2-4D0F-8B62-A69EB52BB3E3}"/>
    <pc:docChg chg="custSel modSld">
      <pc:chgData name="Dr Erica Lam" userId="796c596e-0352-4e83-9a61-9fa1af199acd" providerId="ADAL" clId="{05DB1133-C8A2-4D0F-8B62-A69EB52BB3E3}" dt="2019-09-17T00:33:26.231" v="3" actId="478"/>
      <pc:docMkLst>
        <pc:docMk/>
      </pc:docMkLst>
      <pc:sldChg chg="addSp delSp modSp delAnim">
        <pc:chgData name="Dr Erica Lam" userId="796c596e-0352-4e83-9a61-9fa1af199acd" providerId="ADAL" clId="{05DB1133-C8A2-4D0F-8B62-A69EB52BB3E3}" dt="2019-09-17T00:33:16.034" v="0" actId="478"/>
        <pc:sldMkLst>
          <pc:docMk/>
          <pc:sldMk cId="521916852" sldId="584"/>
        </pc:sldMkLst>
        <pc:spChg chg="add mod">
          <ac:chgData name="Dr Erica Lam" userId="796c596e-0352-4e83-9a61-9fa1af199acd" providerId="ADAL" clId="{05DB1133-C8A2-4D0F-8B62-A69EB52BB3E3}" dt="2019-09-17T00:33:16.034" v="0" actId="478"/>
          <ac:spMkLst>
            <pc:docMk/>
            <pc:sldMk cId="521916852" sldId="584"/>
            <ac:spMk id="4" creationId="{A0EEB21F-0F2C-445E-8FE2-8B2DC9C5F6B3}"/>
          </ac:spMkLst>
        </pc:spChg>
        <pc:picChg chg="del">
          <ac:chgData name="Dr Erica Lam" userId="796c596e-0352-4e83-9a61-9fa1af199acd" providerId="ADAL" clId="{05DB1133-C8A2-4D0F-8B62-A69EB52BB3E3}" dt="2019-09-17T00:33:16.034" v="0" actId="478"/>
          <ac:picMkLst>
            <pc:docMk/>
            <pc:sldMk cId="521916852" sldId="584"/>
            <ac:picMk id="10" creationId="{A9985CE4-80AE-4090-B90F-7D3F1CCB634B}"/>
          </ac:picMkLst>
        </pc:picChg>
      </pc:sldChg>
      <pc:sldChg chg="addSp delSp modSp delAnim">
        <pc:chgData name="Dr Erica Lam" userId="796c596e-0352-4e83-9a61-9fa1af199acd" providerId="ADAL" clId="{05DB1133-C8A2-4D0F-8B62-A69EB52BB3E3}" dt="2019-09-17T00:33:21" v="1" actId="478"/>
        <pc:sldMkLst>
          <pc:docMk/>
          <pc:sldMk cId="3175409124" sldId="586"/>
        </pc:sldMkLst>
        <pc:spChg chg="add mod">
          <ac:chgData name="Dr Erica Lam" userId="796c596e-0352-4e83-9a61-9fa1af199acd" providerId="ADAL" clId="{05DB1133-C8A2-4D0F-8B62-A69EB52BB3E3}" dt="2019-09-17T00:33:21" v="1" actId="478"/>
          <ac:spMkLst>
            <pc:docMk/>
            <pc:sldMk cId="3175409124" sldId="586"/>
            <ac:spMk id="4" creationId="{FE9685E8-7A10-4425-8CDE-B76F999323A5}"/>
          </ac:spMkLst>
        </pc:spChg>
        <pc:picChg chg="del">
          <ac:chgData name="Dr Erica Lam" userId="796c596e-0352-4e83-9a61-9fa1af199acd" providerId="ADAL" clId="{05DB1133-C8A2-4D0F-8B62-A69EB52BB3E3}" dt="2019-09-17T00:33:21" v="1" actId="478"/>
          <ac:picMkLst>
            <pc:docMk/>
            <pc:sldMk cId="3175409124" sldId="586"/>
            <ac:picMk id="6" creationId="{ED562A3D-2148-444B-81DF-2B6750CEACBD}"/>
          </ac:picMkLst>
        </pc:picChg>
      </pc:sldChg>
      <pc:sldChg chg="addSp delSp modSp delAnim">
        <pc:chgData name="Dr Erica Lam" userId="796c596e-0352-4e83-9a61-9fa1af199acd" providerId="ADAL" clId="{05DB1133-C8A2-4D0F-8B62-A69EB52BB3E3}" dt="2019-09-17T00:33:26.231" v="3" actId="478"/>
        <pc:sldMkLst>
          <pc:docMk/>
          <pc:sldMk cId="2230245955" sldId="588"/>
        </pc:sldMkLst>
        <pc:spChg chg="add mod">
          <ac:chgData name="Dr Erica Lam" userId="796c596e-0352-4e83-9a61-9fa1af199acd" providerId="ADAL" clId="{05DB1133-C8A2-4D0F-8B62-A69EB52BB3E3}" dt="2019-09-17T00:33:26.231" v="3" actId="478"/>
          <ac:spMkLst>
            <pc:docMk/>
            <pc:sldMk cId="2230245955" sldId="588"/>
            <ac:spMk id="4" creationId="{A7FC3B2F-7D7B-46A1-97F0-45403C70EDE2}"/>
          </ac:spMkLst>
        </pc:spChg>
        <pc:picChg chg="del">
          <ac:chgData name="Dr Erica Lam" userId="796c596e-0352-4e83-9a61-9fa1af199acd" providerId="ADAL" clId="{05DB1133-C8A2-4D0F-8B62-A69EB52BB3E3}" dt="2019-09-17T00:33:26.231" v="3" actId="478"/>
          <ac:picMkLst>
            <pc:docMk/>
            <pc:sldMk cId="2230245955" sldId="588"/>
            <ac:picMk id="6" creationId="{C16BDDD0-A028-4C15-98F0-A7658EB4D7B8}"/>
          </ac:picMkLst>
        </pc:picChg>
      </pc:sldChg>
      <pc:sldChg chg="addSp delSp modSp delAnim">
        <pc:chgData name="Dr Erica Lam" userId="796c596e-0352-4e83-9a61-9fa1af199acd" providerId="ADAL" clId="{05DB1133-C8A2-4D0F-8B62-A69EB52BB3E3}" dt="2019-09-17T00:33:22.717" v="2" actId="478"/>
        <pc:sldMkLst>
          <pc:docMk/>
          <pc:sldMk cId="2359687314" sldId="589"/>
        </pc:sldMkLst>
        <pc:spChg chg="add mod">
          <ac:chgData name="Dr Erica Lam" userId="796c596e-0352-4e83-9a61-9fa1af199acd" providerId="ADAL" clId="{05DB1133-C8A2-4D0F-8B62-A69EB52BB3E3}" dt="2019-09-17T00:33:22.717" v="2" actId="478"/>
          <ac:spMkLst>
            <pc:docMk/>
            <pc:sldMk cId="2359687314" sldId="589"/>
            <ac:spMk id="3" creationId="{3F2463DE-AB5D-4499-9A8C-08824F31EE04}"/>
          </ac:spMkLst>
        </pc:spChg>
        <pc:picChg chg="del">
          <ac:chgData name="Dr Erica Lam" userId="796c596e-0352-4e83-9a61-9fa1af199acd" providerId="ADAL" clId="{05DB1133-C8A2-4D0F-8B62-A69EB52BB3E3}" dt="2019-09-17T00:33:22.717" v="2" actId="478"/>
          <ac:picMkLst>
            <pc:docMk/>
            <pc:sldMk cId="2359687314" sldId="589"/>
            <ac:picMk id="4" creationId="{1E8EB86C-97ED-4EFA-A32C-ED366208A921}"/>
          </ac:picMkLst>
        </pc:picChg>
      </pc:sldChg>
    </pc:docChg>
  </pc:docChgLst>
  <pc:docChgLst>
    <pc:chgData name="Dr Erica Lam" userId="796c596e-0352-4e83-9a61-9fa1af199acd" providerId="ADAL" clId="{712091A1-1F81-4606-95B5-89F00F081AD3}"/>
    <pc:docChg chg="custSel modSld">
      <pc:chgData name="Dr Erica Lam" userId="796c596e-0352-4e83-9a61-9fa1af199acd" providerId="ADAL" clId="{712091A1-1F81-4606-95B5-89F00F081AD3}" dt="2019-09-16T23:53:43.187" v="79" actId="113"/>
      <pc:docMkLst>
        <pc:docMk/>
      </pc:docMkLst>
      <pc:sldChg chg="modSp">
        <pc:chgData name="Dr Erica Lam" userId="796c596e-0352-4e83-9a61-9fa1af199acd" providerId="ADAL" clId="{712091A1-1F81-4606-95B5-89F00F081AD3}" dt="2019-09-16T23:53:43.187" v="79" actId="113"/>
        <pc:sldMkLst>
          <pc:docMk/>
          <pc:sldMk cId="4021714213" sldId="389"/>
        </pc:sldMkLst>
        <pc:spChg chg="mod">
          <ac:chgData name="Dr Erica Lam" userId="796c596e-0352-4e83-9a61-9fa1af199acd" providerId="ADAL" clId="{712091A1-1F81-4606-95B5-89F00F081AD3}" dt="2019-09-16T23:53:43.187" v="79" actId="113"/>
          <ac:spMkLst>
            <pc:docMk/>
            <pc:sldMk cId="4021714213" sldId="389"/>
            <ac:spMk id="4" creationId="{00000000-0000-0000-0000-000000000000}"/>
          </ac:spMkLst>
        </pc:spChg>
      </pc:sldChg>
      <pc:sldChg chg="addSp delSp modSp delAnim modAnim">
        <pc:chgData name="Dr Erica Lam" userId="796c596e-0352-4e83-9a61-9fa1af199acd" providerId="ADAL" clId="{712091A1-1F81-4606-95B5-89F00F081AD3}" dt="2019-09-16T23:52:48.657" v="19" actId="1076"/>
        <pc:sldMkLst>
          <pc:docMk/>
          <pc:sldMk cId="521916852" sldId="584"/>
        </pc:sldMkLst>
        <pc:spChg chg="add del mod">
          <ac:chgData name="Dr Erica Lam" userId="796c596e-0352-4e83-9a61-9fa1af199acd" providerId="ADAL" clId="{712091A1-1F81-4606-95B5-89F00F081AD3}" dt="2019-09-16T23:31:55.084" v="1"/>
          <ac:spMkLst>
            <pc:docMk/>
            <pc:sldMk cId="521916852" sldId="584"/>
            <ac:spMk id="4" creationId="{6C4F1168-BA49-4180-8F05-BAA9895E1E8E}"/>
          </ac:spMkLst>
        </pc:spChg>
        <pc:spChg chg="add del mod">
          <ac:chgData name="Dr Erica Lam" userId="796c596e-0352-4e83-9a61-9fa1af199acd" providerId="ADAL" clId="{712091A1-1F81-4606-95B5-89F00F081AD3}" dt="2019-09-16T23:44:50.570" v="5"/>
          <ac:spMkLst>
            <pc:docMk/>
            <pc:sldMk cId="521916852" sldId="584"/>
            <ac:spMk id="9" creationId="{5A063D06-9AEA-4995-A80D-8285C471BC14}"/>
          </ac:spMkLst>
        </pc:spChg>
        <pc:picChg chg="del">
          <ac:chgData name="Dr Erica Lam" userId="796c596e-0352-4e83-9a61-9fa1af199acd" providerId="ADAL" clId="{712091A1-1F81-4606-95B5-89F00F081AD3}" dt="2019-09-16T23:31:49.441" v="0" actId="478"/>
          <ac:picMkLst>
            <pc:docMk/>
            <pc:sldMk cId="521916852" sldId="584"/>
            <ac:picMk id="6" creationId="{9E1DB0F2-CC56-4D5F-890F-9938E97AD442}"/>
          </ac:picMkLst>
        </pc:picChg>
        <pc:picChg chg="add del mod">
          <ac:chgData name="Dr Erica Lam" userId="796c596e-0352-4e83-9a61-9fa1af199acd" providerId="ADAL" clId="{712091A1-1F81-4606-95B5-89F00F081AD3}" dt="2019-09-16T23:32:25.710" v="2" actId="478"/>
          <ac:picMkLst>
            <pc:docMk/>
            <pc:sldMk cId="521916852" sldId="584"/>
            <ac:picMk id="7" creationId="{4EC60F4A-0929-4D0C-8C7C-698251BA4F2B}"/>
          </ac:picMkLst>
        </pc:picChg>
        <pc:picChg chg="add mod">
          <ac:chgData name="Dr Erica Lam" userId="796c596e-0352-4e83-9a61-9fa1af199acd" providerId="ADAL" clId="{712091A1-1F81-4606-95B5-89F00F081AD3}" dt="2019-09-16T23:52:48.657" v="19" actId="1076"/>
          <ac:picMkLst>
            <pc:docMk/>
            <pc:sldMk cId="521916852" sldId="584"/>
            <ac:picMk id="10" creationId="{A9985CE4-80AE-4090-B90F-7D3F1CCB634B}"/>
          </ac:picMkLst>
        </pc:picChg>
      </pc:sldChg>
      <pc:sldChg chg="addSp delSp modSp delAnim modAnim">
        <pc:chgData name="Dr Erica Lam" userId="796c596e-0352-4e83-9a61-9fa1af199acd" providerId="ADAL" clId="{712091A1-1F81-4606-95B5-89F00F081AD3}" dt="2019-09-16T23:52:16.844" v="12" actId="1076"/>
        <pc:sldMkLst>
          <pc:docMk/>
          <pc:sldMk cId="3175409124" sldId="586"/>
        </pc:sldMkLst>
        <pc:spChg chg="add del mod">
          <ac:chgData name="Dr Erica Lam" userId="796c596e-0352-4e83-9a61-9fa1af199acd" providerId="ADAL" clId="{712091A1-1F81-4606-95B5-89F00F081AD3}" dt="2019-09-16T23:47:42.235" v="7"/>
          <ac:spMkLst>
            <pc:docMk/>
            <pc:sldMk cId="3175409124" sldId="586"/>
            <ac:spMk id="5" creationId="{57B9E0FE-5266-40C8-9795-EA94CA09A717}"/>
          </ac:spMkLst>
        </pc:spChg>
        <pc:picChg chg="del">
          <ac:chgData name="Dr Erica Lam" userId="796c596e-0352-4e83-9a61-9fa1af199acd" providerId="ADAL" clId="{712091A1-1F81-4606-95B5-89F00F081AD3}" dt="2019-09-16T23:47:39.670" v="6" actId="478"/>
          <ac:picMkLst>
            <pc:docMk/>
            <pc:sldMk cId="3175409124" sldId="586"/>
            <ac:picMk id="4" creationId="{195D01A1-1D1B-4EC1-81A0-759B25FFB507}"/>
          </ac:picMkLst>
        </pc:picChg>
        <pc:picChg chg="add mod">
          <ac:chgData name="Dr Erica Lam" userId="796c596e-0352-4e83-9a61-9fa1af199acd" providerId="ADAL" clId="{712091A1-1F81-4606-95B5-89F00F081AD3}" dt="2019-09-16T23:52:16.844" v="12" actId="1076"/>
          <ac:picMkLst>
            <pc:docMk/>
            <pc:sldMk cId="3175409124" sldId="586"/>
            <ac:picMk id="6" creationId="{ED562A3D-2148-444B-81DF-2B6750CEACBD}"/>
          </ac:picMkLst>
        </pc:picChg>
      </pc:sldChg>
      <pc:sldChg chg="addSp delSp modSp delAnim modAnim">
        <pc:chgData name="Dr Erica Lam" userId="796c596e-0352-4e83-9a61-9fa1af199acd" providerId="ADAL" clId="{712091A1-1F81-4606-95B5-89F00F081AD3}" dt="2019-09-16T23:52:36.292" v="17" actId="1076"/>
        <pc:sldMkLst>
          <pc:docMk/>
          <pc:sldMk cId="2230245955" sldId="588"/>
        </pc:sldMkLst>
        <pc:spChg chg="add del mod">
          <ac:chgData name="Dr Erica Lam" userId="796c596e-0352-4e83-9a61-9fa1af199acd" providerId="ADAL" clId="{712091A1-1F81-4606-95B5-89F00F081AD3}" dt="2019-09-16T23:40:45.850" v="4"/>
          <ac:spMkLst>
            <pc:docMk/>
            <pc:sldMk cId="2230245955" sldId="588"/>
            <ac:spMk id="4" creationId="{0AC33E81-CD0B-40CA-8A73-C147A86A58D0}"/>
          </ac:spMkLst>
        </pc:spChg>
        <pc:picChg chg="del">
          <ac:chgData name="Dr Erica Lam" userId="796c596e-0352-4e83-9a61-9fa1af199acd" providerId="ADAL" clId="{712091A1-1F81-4606-95B5-89F00F081AD3}" dt="2019-09-16T23:40:42.067" v="3" actId="478"/>
          <ac:picMkLst>
            <pc:docMk/>
            <pc:sldMk cId="2230245955" sldId="588"/>
            <ac:picMk id="5" creationId="{78F34043-8A32-4CA3-A3DC-9528ACDA0E9E}"/>
          </ac:picMkLst>
        </pc:picChg>
        <pc:picChg chg="add mod">
          <ac:chgData name="Dr Erica Lam" userId="796c596e-0352-4e83-9a61-9fa1af199acd" providerId="ADAL" clId="{712091A1-1F81-4606-95B5-89F00F081AD3}" dt="2019-09-16T23:52:36.292" v="17" actId="1076"/>
          <ac:picMkLst>
            <pc:docMk/>
            <pc:sldMk cId="2230245955" sldId="588"/>
            <ac:picMk id="6" creationId="{C16BDDD0-A028-4C15-98F0-A7658EB4D7B8}"/>
          </ac:picMkLst>
        </pc:picChg>
      </pc:sldChg>
      <pc:sldChg chg="addSp delSp modSp delAnim modAnim">
        <pc:chgData name="Dr Erica Lam" userId="796c596e-0352-4e83-9a61-9fa1af199acd" providerId="ADAL" clId="{712091A1-1F81-4606-95B5-89F00F081AD3}" dt="2019-09-16T23:52:25.934" v="15" actId="1076"/>
        <pc:sldMkLst>
          <pc:docMk/>
          <pc:sldMk cId="2359687314" sldId="589"/>
        </pc:sldMkLst>
        <pc:spChg chg="add del mod">
          <ac:chgData name="Dr Erica Lam" userId="796c596e-0352-4e83-9a61-9fa1af199acd" providerId="ADAL" clId="{712091A1-1F81-4606-95B5-89F00F081AD3}" dt="2019-09-16T23:51:58.667" v="9"/>
          <ac:spMkLst>
            <pc:docMk/>
            <pc:sldMk cId="2359687314" sldId="589"/>
            <ac:spMk id="3" creationId="{D6FA7CC4-0631-400A-9207-45AA2A09FE60}"/>
          </ac:spMkLst>
        </pc:spChg>
        <pc:picChg chg="add mod">
          <ac:chgData name="Dr Erica Lam" userId="796c596e-0352-4e83-9a61-9fa1af199acd" providerId="ADAL" clId="{712091A1-1F81-4606-95B5-89F00F081AD3}" dt="2019-09-16T23:52:25.934" v="15" actId="1076"/>
          <ac:picMkLst>
            <pc:docMk/>
            <pc:sldMk cId="2359687314" sldId="589"/>
            <ac:picMk id="4" creationId="{1E8EB86C-97ED-4EFA-A32C-ED366208A921}"/>
          </ac:picMkLst>
        </pc:picChg>
        <pc:picChg chg="del">
          <ac:chgData name="Dr Erica Lam" userId="796c596e-0352-4e83-9a61-9fa1af199acd" providerId="ADAL" clId="{712091A1-1F81-4606-95B5-89F00F081AD3}" dt="2019-09-16T23:51:42.428" v="8" actId="478"/>
          <ac:picMkLst>
            <pc:docMk/>
            <pc:sldMk cId="2359687314" sldId="589"/>
            <ac:picMk id="7" creationId="{B0EBE7C7-A9BD-479D-9506-CB66C1197B34}"/>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10323" cy="461010"/>
          </a:xfrm>
          <a:prstGeom prst="rect">
            <a:avLst/>
          </a:prstGeom>
        </p:spPr>
        <p:txBody>
          <a:bodyPr vert="horz" lIns="92372" tIns="46186" rIns="92372" bIns="46186" rtlCol="0"/>
          <a:lstStyle>
            <a:lvl1pPr algn="l">
              <a:defRPr sz="1200"/>
            </a:lvl1pPr>
          </a:lstStyle>
          <a:p>
            <a:endParaRPr lang="en-GB"/>
          </a:p>
        </p:txBody>
      </p:sp>
      <p:sp>
        <p:nvSpPr>
          <p:cNvPr id="3" name="Date Placeholder 2"/>
          <p:cNvSpPr>
            <a:spLocks noGrp="1"/>
          </p:cNvSpPr>
          <p:nvPr>
            <p:ph type="dt" sz="quarter" idx="1"/>
          </p:nvPr>
        </p:nvSpPr>
        <p:spPr>
          <a:xfrm>
            <a:off x="3934970" y="1"/>
            <a:ext cx="3010323" cy="461010"/>
          </a:xfrm>
          <a:prstGeom prst="rect">
            <a:avLst/>
          </a:prstGeom>
        </p:spPr>
        <p:txBody>
          <a:bodyPr vert="horz" lIns="92372" tIns="46186" rIns="92372" bIns="46186" rtlCol="0"/>
          <a:lstStyle>
            <a:lvl1pPr algn="r">
              <a:defRPr sz="1200"/>
            </a:lvl1pPr>
          </a:lstStyle>
          <a:p>
            <a:fld id="{B10149AA-20D7-48F4-A694-14CE4F459DFC}" type="datetimeFigureOut">
              <a:rPr lang="en-GB" smtClean="0"/>
              <a:pPr/>
              <a:t>16/09/2019</a:t>
            </a:fld>
            <a:endParaRPr lang="en-GB"/>
          </a:p>
        </p:txBody>
      </p:sp>
      <p:sp>
        <p:nvSpPr>
          <p:cNvPr id="4" name="Footer Placeholder 3"/>
          <p:cNvSpPr>
            <a:spLocks noGrp="1"/>
          </p:cNvSpPr>
          <p:nvPr>
            <p:ph type="ftr" sz="quarter" idx="2"/>
          </p:nvPr>
        </p:nvSpPr>
        <p:spPr>
          <a:xfrm>
            <a:off x="0" y="8757590"/>
            <a:ext cx="3010323" cy="461010"/>
          </a:xfrm>
          <a:prstGeom prst="rect">
            <a:avLst/>
          </a:prstGeom>
        </p:spPr>
        <p:txBody>
          <a:bodyPr vert="horz" lIns="92372" tIns="46186" rIns="92372" bIns="46186" rtlCol="0" anchor="b"/>
          <a:lstStyle>
            <a:lvl1pPr algn="l">
              <a:defRPr sz="1200"/>
            </a:lvl1pPr>
          </a:lstStyle>
          <a:p>
            <a:endParaRPr lang="en-GB"/>
          </a:p>
        </p:txBody>
      </p:sp>
      <p:sp>
        <p:nvSpPr>
          <p:cNvPr id="5" name="Slide Number Placeholder 4"/>
          <p:cNvSpPr>
            <a:spLocks noGrp="1"/>
          </p:cNvSpPr>
          <p:nvPr>
            <p:ph type="sldNum" sz="quarter" idx="3"/>
          </p:nvPr>
        </p:nvSpPr>
        <p:spPr>
          <a:xfrm>
            <a:off x="3934970" y="8757590"/>
            <a:ext cx="3010323" cy="461010"/>
          </a:xfrm>
          <a:prstGeom prst="rect">
            <a:avLst/>
          </a:prstGeom>
        </p:spPr>
        <p:txBody>
          <a:bodyPr vert="horz" lIns="92372" tIns="46186" rIns="92372" bIns="46186" rtlCol="0" anchor="b"/>
          <a:lstStyle>
            <a:lvl1pPr algn="r">
              <a:defRPr sz="1200"/>
            </a:lvl1pPr>
          </a:lstStyle>
          <a:p>
            <a:fld id="{1A46F9CC-62D1-48D7-B8DB-935CBB6EBD94}" type="slidenum">
              <a:rPr lang="en-GB" smtClean="0"/>
              <a:pPr/>
              <a:t>‹#›</a:t>
            </a:fld>
            <a:endParaRPr lang="en-GB"/>
          </a:p>
        </p:txBody>
      </p:sp>
    </p:spTree>
    <p:extLst>
      <p:ext uri="{BB962C8B-B14F-4D97-AF65-F5344CB8AC3E}">
        <p14:creationId xmlns:p14="http://schemas.microsoft.com/office/powerpoint/2010/main" val="74814807"/>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10323" cy="461010"/>
          </a:xfrm>
          <a:prstGeom prst="rect">
            <a:avLst/>
          </a:prstGeom>
        </p:spPr>
        <p:txBody>
          <a:bodyPr vert="horz" lIns="92372" tIns="46186" rIns="92372" bIns="46186" rtlCol="0"/>
          <a:lstStyle>
            <a:lvl1pPr algn="l">
              <a:defRPr sz="1200"/>
            </a:lvl1pPr>
          </a:lstStyle>
          <a:p>
            <a:endParaRPr lang="en-GB" dirty="0"/>
          </a:p>
        </p:txBody>
      </p:sp>
      <p:sp>
        <p:nvSpPr>
          <p:cNvPr id="3" name="Date Placeholder 2"/>
          <p:cNvSpPr>
            <a:spLocks noGrp="1"/>
          </p:cNvSpPr>
          <p:nvPr>
            <p:ph type="dt" idx="1"/>
          </p:nvPr>
        </p:nvSpPr>
        <p:spPr>
          <a:xfrm>
            <a:off x="3934970" y="1"/>
            <a:ext cx="3010323" cy="461010"/>
          </a:xfrm>
          <a:prstGeom prst="rect">
            <a:avLst/>
          </a:prstGeom>
        </p:spPr>
        <p:txBody>
          <a:bodyPr vert="horz" lIns="92372" tIns="46186" rIns="92372" bIns="46186" rtlCol="0"/>
          <a:lstStyle>
            <a:lvl1pPr algn="r">
              <a:defRPr sz="1200"/>
            </a:lvl1pPr>
          </a:lstStyle>
          <a:p>
            <a:endParaRPr lang="en-GB" dirty="0"/>
          </a:p>
        </p:txBody>
      </p:sp>
      <p:sp>
        <p:nvSpPr>
          <p:cNvPr id="4" name="Slide Image Placeholder 3"/>
          <p:cNvSpPr>
            <a:spLocks noGrp="1" noRot="1" noChangeAspect="1"/>
          </p:cNvSpPr>
          <p:nvPr>
            <p:ph type="sldImg" idx="2"/>
          </p:nvPr>
        </p:nvSpPr>
        <p:spPr>
          <a:xfrm>
            <a:off x="1169988" y="692150"/>
            <a:ext cx="4606925" cy="3455988"/>
          </a:xfrm>
          <a:prstGeom prst="rect">
            <a:avLst/>
          </a:prstGeom>
          <a:noFill/>
          <a:ln w="12700">
            <a:solidFill>
              <a:prstClr val="black"/>
            </a:solidFill>
          </a:ln>
        </p:spPr>
        <p:txBody>
          <a:bodyPr vert="horz" lIns="92372" tIns="46186" rIns="92372" bIns="46186" rtlCol="0" anchor="ctr"/>
          <a:lstStyle/>
          <a:p>
            <a:endParaRPr lang="en-GB"/>
          </a:p>
        </p:txBody>
      </p:sp>
      <p:sp>
        <p:nvSpPr>
          <p:cNvPr id="5" name="Notes Placeholder 4"/>
          <p:cNvSpPr>
            <a:spLocks noGrp="1"/>
          </p:cNvSpPr>
          <p:nvPr>
            <p:ph type="body" sz="quarter" idx="3"/>
          </p:nvPr>
        </p:nvSpPr>
        <p:spPr>
          <a:xfrm>
            <a:off x="694690" y="4379595"/>
            <a:ext cx="5557520" cy="4149090"/>
          </a:xfrm>
          <a:prstGeom prst="rect">
            <a:avLst/>
          </a:prstGeom>
        </p:spPr>
        <p:txBody>
          <a:bodyPr vert="horz" lIns="92372" tIns="46186" rIns="92372" bIns="461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757590"/>
            <a:ext cx="3010323" cy="461010"/>
          </a:xfrm>
          <a:prstGeom prst="rect">
            <a:avLst/>
          </a:prstGeom>
        </p:spPr>
        <p:txBody>
          <a:bodyPr vert="horz" lIns="92372" tIns="46186" rIns="92372" bIns="46186" rtlCol="0" anchor="b"/>
          <a:lstStyle>
            <a:lvl1pPr algn="l">
              <a:defRPr sz="1200"/>
            </a:lvl1pPr>
          </a:lstStyle>
          <a:p>
            <a:endParaRPr lang="en-GB"/>
          </a:p>
        </p:txBody>
      </p:sp>
      <p:sp>
        <p:nvSpPr>
          <p:cNvPr id="7" name="Slide Number Placeholder 6"/>
          <p:cNvSpPr>
            <a:spLocks noGrp="1"/>
          </p:cNvSpPr>
          <p:nvPr>
            <p:ph type="sldNum" sz="quarter" idx="5"/>
          </p:nvPr>
        </p:nvSpPr>
        <p:spPr>
          <a:xfrm>
            <a:off x="3934970" y="8757590"/>
            <a:ext cx="3010323" cy="461010"/>
          </a:xfrm>
          <a:prstGeom prst="rect">
            <a:avLst/>
          </a:prstGeom>
        </p:spPr>
        <p:txBody>
          <a:bodyPr vert="horz" lIns="92372" tIns="46186" rIns="92372" bIns="46186" rtlCol="0" anchor="b"/>
          <a:lstStyle>
            <a:lvl1pPr algn="r">
              <a:defRPr sz="1200"/>
            </a:lvl1pPr>
          </a:lstStyle>
          <a:p>
            <a:fld id="{5BD7B6C3-01AD-4ABD-B871-253224380A54}" type="slidenum">
              <a:rPr lang="en-GB" smtClean="0"/>
              <a:pPr/>
              <a:t>‹#›</a:t>
            </a:fld>
            <a:endParaRPr lang="en-GB" dirty="0"/>
          </a:p>
        </p:txBody>
      </p:sp>
    </p:spTree>
    <p:extLst>
      <p:ext uri="{BB962C8B-B14F-4D97-AF65-F5344CB8AC3E}">
        <p14:creationId xmlns:p14="http://schemas.microsoft.com/office/powerpoint/2010/main" val="3893066954"/>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partnershipforchildren.org.uk/our-impact/videos.html"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partnershipforchildren.org.uk/our-impact/videos.html"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APF would like to share with you today a fantastic social / emotional literacy and mental health promotion programme designed to be delivered easily within the school curriculum or after care programmes. We are offering free training to those who are in a position to be able to deliver these programmes here in Cayman. Why do we need this? Social and emotional literacy are the foundation blocks of lifelong mental wellbeing. The mission of APF is </a:t>
            </a:r>
            <a:r>
              <a:rPr lang="en-US" sz="1200" b="0" i="0" kern="1200" dirty="0">
                <a:solidFill>
                  <a:schemeClr val="tx1"/>
                </a:solidFill>
                <a:effectLst/>
                <a:latin typeface="+mn-lt"/>
                <a:ea typeface="+mn-ea"/>
                <a:cs typeface="+mn-cs"/>
              </a:rPr>
              <a:t>to improve the mental health of children and young adults in the Cayman Islands through advocacy, awareness and support.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So let me introduce the </a:t>
            </a:r>
            <a:r>
              <a:rPr lang="en-GB" sz="1200" dirty="0" err="1"/>
              <a:t>PfC</a:t>
            </a:r>
            <a:r>
              <a:rPr lang="en-GB" sz="1200" dirty="0"/>
              <a:t> programmes… </a:t>
            </a:r>
          </a:p>
          <a:p>
            <a:endParaRPr lang="en-KY" dirty="0"/>
          </a:p>
        </p:txBody>
      </p:sp>
      <p:sp>
        <p:nvSpPr>
          <p:cNvPr id="4" name="Header Placeholder 3"/>
          <p:cNvSpPr>
            <a:spLocks noGrp="1"/>
          </p:cNvSpPr>
          <p:nvPr>
            <p:ph type="hdr" sz="quarter"/>
          </p:nvPr>
        </p:nvSpPr>
        <p:spPr/>
        <p:txBody>
          <a:bodyPr/>
          <a:lstStyle/>
          <a:p>
            <a:endParaRPr lang="en-GB" dirty="0"/>
          </a:p>
        </p:txBody>
      </p:sp>
      <p:sp>
        <p:nvSpPr>
          <p:cNvPr id="5" name="Slide Number Placeholder 4"/>
          <p:cNvSpPr>
            <a:spLocks noGrp="1"/>
          </p:cNvSpPr>
          <p:nvPr>
            <p:ph type="sldNum" sz="quarter" idx="5"/>
          </p:nvPr>
        </p:nvSpPr>
        <p:spPr/>
        <p:txBody>
          <a:bodyPr/>
          <a:lstStyle/>
          <a:p>
            <a:fld id="{5BD7B6C3-01AD-4ABD-B871-253224380A54}" type="slidenum">
              <a:rPr lang="en-GB" smtClean="0"/>
              <a:pPr/>
              <a:t>1</a:t>
            </a:fld>
            <a:endParaRPr lang="en-GB" dirty="0"/>
          </a:p>
        </p:txBody>
      </p:sp>
    </p:spTree>
    <p:extLst>
      <p:ext uri="{BB962C8B-B14F-4D97-AF65-F5344CB8AC3E}">
        <p14:creationId xmlns:p14="http://schemas.microsoft.com/office/powerpoint/2010/main" val="3398317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activity 5.07-5.42</a:t>
            </a:r>
          </a:p>
          <a:p>
            <a:endParaRPr lang="en-US" dirty="0"/>
          </a:p>
          <a:p>
            <a:r>
              <a:rPr lang="en-US" dirty="0"/>
              <a:t>Show 7.05 – 8.03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https://www.partnershipforchildren.org.uk/our-impact/videos.html</a:t>
            </a:r>
            <a:endParaRPr lang="en-KY" dirty="0"/>
          </a:p>
          <a:p>
            <a:endParaRPr lang="en-KY" dirty="0"/>
          </a:p>
        </p:txBody>
      </p:sp>
      <p:sp>
        <p:nvSpPr>
          <p:cNvPr id="4" name="Header Placeholder 3"/>
          <p:cNvSpPr>
            <a:spLocks noGrp="1"/>
          </p:cNvSpPr>
          <p:nvPr>
            <p:ph type="hdr" sz="quarter"/>
          </p:nvPr>
        </p:nvSpPr>
        <p:spPr/>
        <p:txBody>
          <a:bodyPr/>
          <a:lstStyle/>
          <a:p>
            <a:endParaRPr lang="en-GB" dirty="0"/>
          </a:p>
        </p:txBody>
      </p:sp>
      <p:sp>
        <p:nvSpPr>
          <p:cNvPr id="5" name="Slide Number Placeholder 4"/>
          <p:cNvSpPr>
            <a:spLocks noGrp="1"/>
          </p:cNvSpPr>
          <p:nvPr>
            <p:ph type="sldNum" sz="quarter" idx="5"/>
          </p:nvPr>
        </p:nvSpPr>
        <p:spPr/>
        <p:txBody>
          <a:bodyPr/>
          <a:lstStyle/>
          <a:p>
            <a:fld id="{5BD7B6C3-01AD-4ABD-B871-253224380A54}" type="slidenum">
              <a:rPr lang="en-GB" smtClean="0"/>
              <a:pPr/>
              <a:t>17</a:t>
            </a:fld>
            <a:endParaRPr lang="en-GB" dirty="0"/>
          </a:p>
        </p:txBody>
      </p:sp>
    </p:spTree>
    <p:extLst>
      <p:ext uri="{BB962C8B-B14F-4D97-AF65-F5344CB8AC3E}">
        <p14:creationId xmlns:p14="http://schemas.microsoft.com/office/powerpoint/2010/main" val="14826159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GB" dirty="0"/>
          </a:p>
        </p:txBody>
      </p:sp>
      <p:sp>
        <p:nvSpPr>
          <p:cNvPr id="5" name="Slide Number Placeholder 4"/>
          <p:cNvSpPr>
            <a:spLocks noGrp="1"/>
          </p:cNvSpPr>
          <p:nvPr>
            <p:ph type="sldNum" sz="quarter" idx="5"/>
          </p:nvPr>
        </p:nvSpPr>
        <p:spPr/>
        <p:txBody>
          <a:bodyPr/>
          <a:lstStyle/>
          <a:p>
            <a:fld id="{5BD7B6C3-01AD-4ABD-B871-253224380A54}" type="slidenum">
              <a:rPr lang="en-GB" smtClean="0"/>
              <a:pPr/>
              <a:t>18</a:t>
            </a:fld>
            <a:endParaRPr lang="en-GB" dirty="0"/>
          </a:p>
        </p:txBody>
      </p:sp>
    </p:spTree>
    <p:extLst>
      <p:ext uri="{BB962C8B-B14F-4D97-AF65-F5344CB8AC3E}">
        <p14:creationId xmlns:p14="http://schemas.microsoft.com/office/powerpoint/2010/main" val="2128592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Calibri" pitchFamily="34" charset="0"/>
              </a:defRPr>
            </a:lvl1pPr>
            <a:lvl2pPr marL="692875" indent="-266490" eaLnBrk="0" hangingPunct="0">
              <a:spcBef>
                <a:spcPct val="30000"/>
              </a:spcBef>
              <a:defRPr sz="1100">
                <a:solidFill>
                  <a:schemeClr val="tx1"/>
                </a:solidFill>
                <a:latin typeface="Calibri" pitchFamily="34" charset="0"/>
              </a:defRPr>
            </a:lvl2pPr>
            <a:lvl3pPr marL="1065962" indent="-213192" eaLnBrk="0" hangingPunct="0">
              <a:spcBef>
                <a:spcPct val="30000"/>
              </a:spcBef>
              <a:defRPr sz="1100">
                <a:solidFill>
                  <a:schemeClr val="tx1"/>
                </a:solidFill>
                <a:latin typeface="Calibri" pitchFamily="34" charset="0"/>
              </a:defRPr>
            </a:lvl3pPr>
            <a:lvl4pPr marL="1492347" indent="-213192" eaLnBrk="0" hangingPunct="0">
              <a:spcBef>
                <a:spcPct val="30000"/>
              </a:spcBef>
              <a:defRPr sz="1100">
                <a:solidFill>
                  <a:schemeClr val="tx1"/>
                </a:solidFill>
                <a:latin typeface="Calibri" pitchFamily="34" charset="0"/>
              </a:defRPr>
            </a:lvl4pPr>
            <a:lvl5pPr marL="1918731" indent="-213192" eaLnBrk="0" hangingPunct="0">
              <a:spcBef>
                <a:spcPct val="30000"/>
              </a:spcBef>
              <a:defRPr sz="1100">
                <a:solidFill>
                  <a:schemeClr val="tx1"/>
                </a:solidFill>
                <a:latin typeface="Calibri" pitchFamily="34" charset="0"/>
              </a:defRPr>
            </a:lvl5pPr>
            <a:lvl6pPr marL="2345116" indent="-213192" eaLnBrk="0" fontAlgn="base" hangingPunct="0">
              <a:spcBef>
                <a:spcPct val="30000"/>
              </a:spcBef>
              <a:spcAft>
                <a:spcPct val="0"/>
              </a:spcAft>
              <a:defRPr sz="1100">
                <a:solidFill>
                  <a:schemeClr val="tx1"/>
                </a:solidFill>
                <a:latin typeface="Calibri" pitchFamily="34" charset="0"/>
              </a:defRPr>
            </a:lvl6pPr>
            <a:lvl7pPr marL="2771501" indent="-213192" eaLnBrk="0" fontAlgn="base" hangingPunct="0">
              <a:spcBef>
                <a:spcPct val="30000"/>
              </a:spcBef>
              <a:spcAft>
                <a:spcPct val="0"/>
              </a:spcAft>
              <a:defRPr sz="1100">
                <a:solidFill>
                  <a:schemeClr val="tx1"/>
                </a:solidFill>
                <a:latin typeface="Calibri" pitchFamily="34" charset="0"/>
              </a:defRPr>
            </a:lvl7pPr>
            <a:lvl8pPr marL="3197885" indent="-213192" eaLnBrk="0" fontAlgn="base" hangingPunct="0">
              <a:spcBef>
                <a:spcPct val="30000"/>
              </a:spcBef>
              <a:spcAft>
                <a:spcPct val="0"/>
              </a:spcAft>
              <a:defRPr sz="1100">
                <a:solidFill>
                  <a:schemeClr val="tx1"/>
                </a:solidFill>
                <a:latin typeface="Calibri" pitchFamily="34" charset="0"/>
              </a:defRPr>
            </a:lvl8pPr>
            <a:lvl9pPr marL="3624270" indent="-213192" eaLnBrk="0" fontAlgn="base" hangingPunct="0">
              <a:spcBef>
                <a:spcPct val="30000"/>
              </a:spcBef>
              <a:spcAft>
                <a:spcPct val="0"/>
              </a:spcAft>
              <a:defRPr sz="1100">
                <a:solidFill>
                  <a:schemeClr val="tx1"/>
                </a:solidFill>
                <a:latin typeface="Calibri" pitchFamily="34" charset="0"/>
              </a:defRPr>
            </a:lvl9pPr>
          </a:lstStyle>
          <a:p>
            <a:pPr eaLnBrk="1" hangingPunct="1">
              <a:spcBef>
                <a:spcPct val="0"/>
              </a:spcBef>
            </a:pPr>
            <a:fld id="{72F3B419-5845-40C6-83F1-4E88CE1DD4B4}" type="slidenum">
              <a:rPr lang="en-GB" altLang="en-US" smtClean="0"/>
              <a:pPr eaLnBrk="1" hangingPunct="1">
                <a:spcBef>
                  <a:spcPct val="0"/>
                </a:spcBef>
              </a:pPr>
              <a:t>19</a:t>
            </a:fld>
            <a:endParaRPr lang="en-GB" altLang="en-US" dirty="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The programme teaches children coping skills through the Zippy and Apple golden rules</a:t>
            </a:r>
          </a:p>
          <a:p>
            <a:endParaRPr lang="en-US" altLang="en-US" dirty="0"/>
          </a:p>
          <a:p>
            <a:r>
              <a:rPr lang="en-US" sz="1100" dirty="0"/>
              <a:t>How to choose a good solution:</a:t>
            </a:r>
            <a:endParaRPr lang="en-GB" sz="1100" dirty="0"/>
          </a:p>
          <a:p>
            <a:r>
              <a:rPr lang="en-US" sz="1100" dirty="0"/>
              <a:t> </a:t>
            </a:r>
            <a:endParaRPr lang="en-GB" sz="1100" dirty="0"/>
          </a:p>
          <a:p>
            <a:pPr lvl="0"/>
            <a:r>
              <a:rPr lang="en-US" sz="1100" dirty="0"/>
              <a:t>It makes me feel better</a:t>
            </a:r>
            <a:endParaRPr lang="en-GB" sz="1100" dirty="0"/>
          </a:p>
          <a:p>
            <a:pPr lvl="0"/>
            <a:r>
              <a:rPr lang="en-US" sz="1100" dirty="0"/>
              <a:t>It doesn’t hurt me or anyone else</a:t>
            </a:r>
            <a:endParaRPr lang="en-GB" sz="1100" dirty="0"/>
          </a:p>
          <a:p>
            <a:r>
              <a:rPr lang="en-US" sz="1100" dirty="0"/>
              <a:t> </a:t>
            </a:r>
            <a:endParaRPr lang="en-GB" sz="1100" dirty="0"/>
          </a:p>
          <a:p>
            <a:r>
              <a:rPr lang="en-US" sz="1100" dirty="0"/>
              <a:t>Any solution that obeys these rules is a good solution.  In this way, even young children can learn how to identify and assess helpful coping strategies. The programme does not teach right and wrong strategies, but rather helps children find their own solutions. </a:t>
            </a:r>
            <a:endParaRPr lang="en-GB" sz="1100" dirty="0"/>
          </a:p>
          <a:p>
            <a:endParaRPr lang="en-US" altLang="en-US" dirty="0"/>
          </a:p>
        </p:txBody>
      </p:sp>
      <p:sp>
        <p:nvSpPr>
          <p:cNvPr id="5" name="Header Placeholder 3"/>
          <p:cNvSpPr txBox="1">
            <a:spLocks/>
          </p:cNvSpPr>
          <p:nvPr/>
        </p:nvSpPr>
        <p:spPr>
          <a:xfrm>
            <a:off x="1" y="0"/>
            <a:ext cx="3922388" cy="490542"/>
          </a:xfrm>
          <a:prstGeom prst="rect">
            <a:avLst/>
          </a:prstGeom>
        </p:spPr>
        <p:txBody>
          <a:bodyPr lIns="85277" tIns="42638" rIns="85277" bIns="42638"/>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GB"/>
              <a:t>Training for Teachers (Full Day)</a:t>
            </a:r>
            <a:endParaRPr lang="en-GB" dirty="0"/>
          </a:p>
        </p:txBody>
      </p:sp>
    </p:spTree>
    <p:extLst>
      <p:ext uri="{BB962C8B-B14F-4D97-AF65-F5344CB8AC3E}">
        <p14:creationId xmlns:p14="http://schemas.microsoft.com/office/powerpoint/2010/main" val="4834759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Both programmes have one activity</a:t>
            </a:r>
            <a:r>
              <a:rPr lang="en-GB" baseline="0" dirty="0"/>
              <a:t> sheet to send home at the end of each module.</a:t>
            </a:r>
            <a:endParaRPr lang="en-GB" dirty="0"/>
          </a:p>
        </p:txBody>
      </p:sp>
      <p:sp>
        <p:nvSpPr>
          <p:cNvPr id="4" name="Header Placeholder 3"/>
          <p:cNvSpPr>
            <a:spLocks noGrp="1"/>
          </p:cNvSpPr>
          <p:nvPr>
            <p:ph type="hdr" sz="quarter" idx="10"/>
          </p:nvPr>
        </p:nvSpPr>
        <p:spPr>
          <a:xfrm>
            <a:off x="0" y="0"/>
            <a:ext cx="3698696" cy="447209"/>
          </a:xfrm>
          <a:prstGeom prst="rect">
            <a:avLst/>
          </a:prstGeom>
        </p:spPr>
        <p:txBody>
          <a:bodyPr/>
          <a:lstStyle/>
          <a:p>
            <a:pPr>
              <a:defRPr/>
            </a:pPr>
            <a:r>
              <a:rPr lang="en-GB" dirty="0">
                <a:solidFill>
                  <a:prstClr val="black"/>
                </a:solidFill>
              </a:rPr>
              <a:t>Training for Teachers (Full Day)</a:t>
            </a:r>
          </a:p>
        </p:txBody>
      </p:sp>
      <p:sp>
        <p:nvSpPr>
          <p:cNvPr id="5" name="Slide Number Placeholder 4"/>
          <p:cNvSpPr>
            <a:spLocks noGrp="1"/>
          </p:cNvSpPr>
          <p:nvPr>
            <p:ph type="sldNum" sz="quarter" idx="11"/>
          </p:nvPr>
        </p:nvSpPr>
        <p:spPr/>
        <p:txBody>
          <a:bodyPr/>
          <a:lstStyle/>
          <a:p>
            <a:pPr>
              <a:defRPr/>
            </a:pPr>
            <a:fld id="{69A74923-CF69-4B05-A98D-2C4B3440AFAB}" type="slidenum">
              <a:rPr lang="en-GB" smtClean="0">
                <a:solidFill>
                  <a:prstClr val="black"/>
                </a:solidFill>
              </a:rPr>
              <a:pPr>
                <a:defRPr/>
              </a:pPr>
              <a:t>20</a:t>
            </a:fld>
            <a:endParaRPr lang="en-GB" dirty="0">
              <a:solidFill>
                <a:prstClr val="black"/>
              </a:solidFill>
            </a:endParaRPr>
          </a:p>
        </p:txBody>
      </p:sp>
    </p:spTree>
    <p:extLst>
      <p:ext uri="{BB962C8B-B14F-4D97-AF65-F5344CB8AC3E}">
        <p14:creationId xmlns:p14="http://schemas.microsoft.com/office/powerpoint/2010/main" val="24278388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a:t>There is also an adaptation of </a:t>
            </a:r>
            <a:r>
              <a:rPr lang="en-GB" sz="1100" dirty="0" err="1"/>
              <a:t>Zippy's</a:t>
            </a:r>
            <a:r>
              <a:rPr lang="en-GB" sz="1100" dirty="0"/>
              <a:t> Friends for pupils in special schools or specialist resource provisions. </a:t>
            </a:r>
          </a:p>
          <a:p>
            <a:r>
              <a:rPr lang="en-GB" sz="1100" dirty="0"/>
              <a:t>This was developed initially with Professor Barry Carpenter, expert in ID and mental health in education and with </a:t>
            </a:r>
            <a:r>
              <a:rPr lang="en-GB" sz="1100" dirty="0" err="1"/>
              <a:t>Sunfield</a:t>
            </a:r>
            <a:r>
              <a:rPr lang="en-GB" sz="1100" dirty="0"/>
              <a:t> special school in the UK – the main changes to the programme were the addition of </a:t>
            </a:r>
            <a:r>
              <a:rPr lang="en-GB" sz="1100" dirty="0" err="1"/>
              <a:t>Widgit</a:t>
            </a:r>
            <a:r>
              <a:rPr lang="en-GB" sz="1100" dirty="0"/>
              <a:t> Symbols and shortened stories, as well as extra visuals and sensory based activities to make the programme more accessible. For every 1 activity in the mainstream programme, an alternative 4-6 activities were created for the SEN supplement so teachers can choose the one most suitable to their pupils.</a:t>
            </a:r>
          </a:p>
          <a:p>
            <a:endParaRPr lang="en-GB" sz="1100" dirty="0"/>
          </a:p>
          <a:p>
            <a:r>
              <a:rPr lang="en-GB" sz="1100" dirty="0"/>
              <a:t>This programme works best for children aged 7-11 with SEND but has also been used up to the age of 19.</a:t>
            </a:r>
          </a:p>
          <a:p>
            <a:endParaRPr lang="en-GB" sz="1100" dirty="0"/>
          </a:p>
          <a:p>
            <a:endParaRPr lang="en-GB" sz="1100" dirty="0"/>
          </a:p>
        </p:txBody>
      </p:sp>
      <p:sp>
        <p:nvSpPr>
          <p:cNvPr id="4" name="Header Placeholder 3"/>
          <p:cNvSpPr>
            <a:spLocks noGrp="1"/>
          </p:cNvSpPr>
          <p:nvPr>
            <p:ph type="hdr" sz="quarter" idx="10"/>
          </p:nvPr>
        </p:nvSpPr>
        <p:spPr>
          <a:xfrm>
            <a:off x="1" y="0"/>
            <a:ext cx="3624131" cy="447209"/>
          </a:xfrm>
          <a:prstGeom prst="rect">
            <a:avLst/>
          </a:prstGeom>
        </p:spPr>
        <p:txBody>
          <a:bodyPr/>
          <a:lstStyle/>
          <a:p>
            <a:pPr>
              <a:defRPr/>
            </a:pPr>
            <a:r>
              <a:rPr lang="en-GB" dirty="0"/>
              <a:t>Training for Teachers (Full Day)</a:t>
            </a:r>
          </a:p>
        </p:txBody>
      </p:sp>
      <p:sp>
        <p:nvSpPr>
          <p:cNvPr id="5" name="Slide Number Placeholder 4"/>
          <p:cNvSpPr>
            <a:spLocks noGrp="1"/>
          </p:cNvSpPr>
          <p:nvPr>
            <p:ph type="sldNum" sz="quarter" idx="11"/>
          </p:nvPr>
        </p:nvSpPr>
        <p:spPr/>
        <p:txBody>
          <a:bodyPr/>
          <a:lstStyle/>
          <a:p>
            <a:pPr>
              <a:defRPr/>
            </a:pPr>
            <a:fld id="{69A74923-CF69-4B05-A98D-2C4B3440AFAB}" type="slidenum">
              <a:rPr lang="en-GB" smtClean="0"/>
              <a:pPr>
                <a:defRPr/>
              </a:pPr>
              <a:t>21</a:t>
            </a:fld>
            <a:endParaRPr lang="en-GB" dirty="0"/>
          </a:p>
        </p:txBody>
      </p:sp>
    </p:spTree>
    <p:extLst>
      <p:ext uri="{BB962C8B-B14F-4D97-AF65-F5344CB8AC3E}">
        <p14:creationId xmlns:p14="http://schemas.microsoft.com/office/powerpoint/2010/main" val="5335298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see it in action - Teaching example for SEND programme</a:t>
            </a:r>
          </a:p>
          <a:p>
            <a:r>
              <a:rPr lang="en-US" dirty="0"/>
              <a:t>2.37 – 3.55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https://youtu.be/RU2nvn0rwPo</a:t>
            </a:r>
            <a:endParaRPr lang="en-KY" sz="1200" dirty="0"/>
          </a:p>
          <a:p>
            <a:endParaRPr lang="en-KY" dirty="0"/>
          </a:p>
        </p:txBody>
      </p:sp>
      <p:sp>
        <p:nvSpPr>
          <p:cNvPr id="4" name="Header Placeholder 3"/>
          <p:cNvSpPr>
            <a:spLocks noGrp="1"/>
          </p:cNvSpPr>
          <p:nvPr>
            <p:ph type="hdr" sz="quarter"/>
          </p:nvPr>
        </p:nvSpPr>
        <p:spPr/>
        <p:txBody>
          <a:bodyPr/>
          <a:lstStyle/>
          <a:p>
            <a:endParaRPr lang="en-GB" dirty="0"/>
          </a:p>
        </p:txBody>
      </p:sp>
      <p:sp>
        <p:nvSpPr>
          <p:cNvPr id="5" name="Slide Number Placeholder 4"/>
          <p:cNvSpPr>
            <a:spLocks noGrp="1"/>
          </p:cNvSpPr>
          <p:nvPr>
            <p:ph type="sldNum" sz="quarter" idx="5"/>
          </p:nvPr>
        </p:nvSpPr>
        <p:spPr/>
        <p:txBody>
          <a:bodyPr/>
          <a:lstStyle/>
          <a:p>
            <a:fld id="{5BD7B6C3-01AD-4ABD-B871-253224380A54}" type="slidenum">
              <a:rPr lang="en-GB" smtClean="0"/>
              <a:pPr/>
              <a:t>23</a:t>
            </a:fld>
            <a:endParaRPr lang="en-GB" dirty="0"/>
          </a:p>
        </p:txBody>
      </p:sp>
    </p:spTree>
    <p:extLst>
      <p:ext uri="{BB962C8B-B14F-4D97-AF65-F5344CB8AC3E}">
        <p14:creationId xmlns:p14="http://schemas.microsoft.com/office/powerpoint/2010/main" val="39929143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101725" y="668338"/>
            <a:ext cx="4448175" cy="333533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 name="Shape 109"/>
          <p:cNvSpPr txBox="1">
            <a:spLocks noGrp="1"/>
          </p:cNvSpPr>
          <p:nvPr>
            <p:ph type="body" idx="1"/>
          </p:nvPr>
        </p:nvSpPr>
        <p:spPr>
          <a:xfrm>
            <a:off x="665175" y="4225389"/>
            <a:ext cx="5321400" cy="4002999"/>
          </a:xfrm>
          <a:prstGeom prst="rect">
            <a:avLst/>
          </a:prstGeom>
          <a:noFill/>
          <a:ln>
            <a:noFill/>
          </a:ln>
        </p:spPr>
        <p:txBody>
          <a:bodyPr spcFirstLastPara="1" wrap="square" lIns="89110" tIns="44555" rIns="89110" bIns="44555" anchor="t" anchorCtr="0">
            <a:noAutofit/>
          </a:bodyPr>
          <a:lstStyle/>
          <a:p>
            <a:r>
              <a:rPr lang="en-GB" dirty="0">
                <a:solidFill>
                  <a:schemeClr val="dk1"/>
                </a:solidFill>
                <a:latin typeface="Calibri"/>
                <a:ea typeface="Calibri"/>
                <a:cs typeface="Calibri"/>
                <a:sym typeface="Calibri"/>
              </a:rPr>
              <a:t>A recent evaluation was done by The University of Birmingham, UK, on the first half of the SEN adapted programme.  It was completely independent and funded by another organisation. All </a:t>
            </a:r>
            <a:r>
              <a:rPr lang="en-GB" dirty="0" err="1">
                <a:solidFill>
                  <a:schemeClr val="dk1"/>
                </a:solidFill>
                <a:latin typeface="Calibri"/>
                <a:ea typeface="Calibri"/>
                <a:cs typeface="Calibri"/>
                <a:sym typeface="Calibri"/>
              </a:rPr>
              <a:t>PfC</a:t>
            </a:r>
            <a:r>
              <a:rPr lang="en-GB" dirty="0">
                <a:solidFill>
                  <a:schemeClr val="dk1"/>
                </a:solidFill>
                <a:latin typeface="Calibri"/>
                <a:ea typeface="Calibri"/>
                <a:cs typeface="Calibri"/>
                <a:sym typeface="Calibri"/>
              </a:rPr>
              <a:t> provided was the resources and training. </a:t>
            </a:r>
            <a:endParaRPr dirty="0"/>
          </a:p>
          <a:p>
            <a:pPr marL="266490" indent="-266490">
              <a:buFontTx/>
              <a:buChar char="-"/>
            </a:pPr>
            <a:r>
              <a:rPr lang="en-GB" dirty="0"/>
              <a:t>looked at children before and after completing Modules 1-3</a:t>
            </a:r>
          </a:p>
          <a:p>
            <a:pPr marL="266490" indent="-266490">
              <a:buFontTx/>
              <a:buChar char="-"/>
            </a:pPr>
            <a:r>
              <a:rPr lang="en-GB" dirty="0"/>
              <a:t>took place in 2014-2015</a:t>
            </a:r>
            <a:r>
              <a:rPr lang="en-GB" baseline="0" dirty="0"/>
              <a:t> with </a:t>
            </a:r>
            <a:r>
              <a:rPr lang="en-GB" dirty="0"/>
              <a:t>8 special schools</a:t>
            </a:r>
            <a:r>
              <a:rPr lang="en-GB" baseline="0" dirty="0"/>
              <a:t> and 53 children</a:t>
            </a:r>
          </a:p>
          <a:p>
            <a:pPr marL="266490" indent="-266490">
              <a:buFontTx/>
              <a:buChar char="-"/>
            </a:pPr>
            <a:r>
              <a:rPr lang="en-GB" sz="1100" dirty="0">
                <a:solidFill>
                  <a:schemeClr val="dk1"/>
                </a:solidFill>
                <a:latin typeface="Calibri"/>
                <a:ea typeface="Calibri"/>
                <a:cs typeface="Calibri"/>
                <a:sym typeface="Calibri"/>
              </a:rPr>
              <a:t>collected data from teachers parents and children before and after the programme </a:t>
            </a:r>
          </a:p>
          <a:p>
            <a:pPr marL="266490" indent="-266490">
              <a:buFontTx/>
              <a:buChar char="-"/>
            </a:pPr>
            <a:endParaRPr lang="en-GB" sz="1100" dirty="0">
              <a:solidFill>
                <a:schemeClr val="dk1"/>
              </a:solidFill>
              <a:latin typeface="Calibri"/>
              <a:ea typeface="Calibri"/>
              <a:cs typeface="Calibri"/>
              <a:sym typeface="Calibri"/>
            </a:endParaRPr>
          </a:p>
          <a:p>
            <a:r>
              <a:rPr lang="en-GB" sz="1100" dirty="0">
                <a:solidFill>
                  <a:schemeClr val="dk1"/>
                </a:solidFill>
                <a:ea typeface="Calibri"/>
                <a:cs typeface="Calibri"/>
                <a:sym typeface="Calibri"/>
              </a:rPr>
              <a:t>Here are some of the results</a:t>
            </a:r>
          </a:p>
          <a:p>
            <a:r>
              <a:rPr lang="en-GB" sz="1100" dirty="0">
                <a:solidFill>
                  <a:schemeClr val="dk1"/>
                </a:solidFill>
                <a:ea typeface="Calibri"/>
                <a:cs typeface="Calibri"/>
                <a:sym typeface="Calibri"/>
              </a:rPr>
              <a:t>Teachers indicated that the children’s social skills, emotional literacy, and emotional recognition improved after taking part in Zippy. Significant improvements were observed in </a:t>
            </a:r>
            <a:r>
              <a:rPr lang="en-GB" sz="1100" b="1" dirty="0">
                <a:solidFill>
                  <a:schemeClr val="dk1"/>
                </a:solidFill>
                <a:ea typeface="Calibri"/>
                <a:cs typeface="Calibri"/>
                <a:sym typeface="Calibri"/>
              </a:rPr>
              <a:t>communication, cooperation and self-awareness </a:t>
            </a:r>
            <a:r>
              <a:rPr lang="en-GB" sz="1100" dirty="0">
                <a:solidFill>
                  <a:schemeClr val="dk1"/>
                </a:solidFill>
                <a:ea typeface="Calibri"/>
                <a:cs typeface="Calibri"/>
                <a:sym typeface="Calibri"/>
              </a:rPr>
              <a:t>based on emotional literacy assessments and social skills scales</a:t>
            </a:r>
            <a:r>
              <a:rPr lang="en-GB" sz="1100" b="1" dirty="0">
                <a:solidFill>
                  <a:schemeClr val="dk1"/>
                </a:solidFill>
                <a:ea typeface="Calibri"/>
                <a:cs typeface="Calibri"/>
                <a:sym typeface="Calibri"/>
              </a:rPr>
              <a:t>. </a:t>
            </a:r>
          </a:p>
          <a:p>
            <a:r>
              <a:rPr lang="en-GB" sz="1100" dirty="0">
                <a:solidFill>
                  <a:schemeClr val="dk1"/>
                </a:solidFill>
                <a:cs typeface="Calibri"/>
                <a:sym typeface="Calibri"/>
              </a:rPr>
              <a:t>Parents reported improved behaviour and mood at home.</a:t>
            </a:r>
          </a:p>
          <a:p>
            <a:endParaRPr lang="en-GB" sz="1100" dirty="0">
              <a:solidFill>
                <a:schemeClr val="dk1"/>
              </a:solidFill>
              <a:cs typeface="Calibri"/>
              <a:sym typeface="Calibri"/>
            </a:endParaRPr>
          </a:p>
        </p:txBody>
      </p:sp>
      <p:sp>
        <p:nvSpPr>
          <p:cNvPr id="110" name="Shape 110"/>
          <p:cNvSpPr txBox="1">
            <a:spLocks noGrp="1"/>
          </p:cNvSpPr>
          <p:nvPr>
            <p:ph type="sldNum" idx="12"/>
          </p:nvPr>
        </p:nvSpPr>
        <p:spPr>
          <a:xfrm>
            <a:off x="3767787" y="8449234"/>
            <a:ext cx="2882425" cy="444778"/>
          </a:xfrm>
          <a:prstGeom prst="rect">
            <a:avLst/>
          </a:prstGeom>
          <a:noFill/>
          <a:ln>
            <a:noFill/>
          </a:ln>
        </p:spPr>
        <p:txBody>
          <a:bodyPr spcFirstLastPara="1" wrap="square" lIns="89110" tIns="44555" rIns="89110" bIns="44555" anchor="b" anchorCtr="0">
            <a:noAutofit/>
          </a:bodyPr>
          <a:lstStyle/>
          <a:p>
            <a:pPr>
              <a:spcBef>
                <a:spcPts val="0"/>
              </a:spcBef>
              <a:spcAft>
                <a:spcPts val="0"/>
              </a:spcAft>
            </a:pPr>
            <a:fld id="{00000000-1234-1234-1234-123412341234}" type="slidenum">
              <a:rPr lang="en-GB">
                <a:solidFill>
                  <a:schemeClr val="dk1"/>
                </a:solidFill>
                <a:latin typeface="Calibri"/>
                <a:ea typeface="Calibri"/>
                <a:cs typeface="Calibri"/>
                <a:sym typeface="Calibri"/>
              </a:rPr>
              <a:pPr>
                <a:spcBef>
                  <a:spcPts val="0"/>
                </a:spcBef>
                <a:spcAft>
                  <a:spcPts val="0"/>
                </a:spcAft>
              </a:pPr>
              <a:t>24</a:t>
            </a:fld>
            <a:endParaRPr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660770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99868" indent="-199868" defTabSz="852769">
              <a:buFont typeface="Arial" panose="020B0604020202020204" pitchFamily="34" charset="0"/>
              <a:buChar char="•"/>
              <a:defRPr/>
            </a:pPr>
            <a:r>
              <a:rPr lang="en-GB" sz="1100" dirty="0">
                <a:solidFill>
                  <a:prstClr val="black"/>
                </a:solidFill>
              </a:rPr>
              <a:t>Summary of the evaluation studies on the screen showing the evidence base for </a:t>
            </a:r>
            <a:r>
              <a:rPr lang="en-GB" sz="1100" dirty="0" err="1">
                <a:solidFill>
                  <a:prstClr val="black"/>
                </a:solidFill>
              </a:rPr>
              <a:t>Zippy’s</a:t>
            </a:r>
            <a:r>
              <a:rPr lang="en-GB" sz="1100" dirty="0">
                <a:solidFill>
                  <a:prstClr val="black"/>
                </a:solidFill>
              </a:rPr>
              <a:t> Friends and Apple’s Friends</a:t>
            </a:r>
          </a:p>
          <a:p>
            <a:pPr marL="199868" indent="-199868" defTabSz="852769">
              <a:buFont typeface="Arial" panose="020B0604020202020204" pitchFamily="34" charset="0"/>
              <a:buChar char="•"/>
              <a:defRPr/>
            </a:pPr>
            <a:r>
              <a:rPr lang="en-GB" sz="1100" dirty="0">
                <a:solidFill>
                  <a:prstClr val="black"/>
                </a:solidFill>
              </a:rPr>
              <a:t>Independent research from international universities</a:t>
            </a:r>
          </a:p>
          <a:p>
            <a:pPr marL="199868" indent="-199868" defTabSz="852769">
              <a:buFont typeface="Arial" panose="020B0604020202020204" pitchFamily="34" charset="0"/>
              <a:buChar char="•"/>
              <a:defRPr/>
            </a:pPr>
            <a:r>
              <a:rPr lang="en-GB" sz="1100" dirty="0">
                <a:solidFill>
                  <a:prstClr val="black"/>
                </a:solidFill>
              </a:rPr>
              <a:t>Five randomised controlled trials (RCTs)</a:t>
            </a:r>
          </a:p>
          <a:p>
            <a:pPr marL="199868" indent="-199868" defTabSz="852769">
              <a:buFont typeface="Arial" panose="020B0604020202020204" pitchFamily="34" charset="0"/>
              <a:buChar char="•"/>
              <a:defRPr/>
            </a:pPr>
            <a:r>
              <a:rPr lang="en-GB" sz="1100" dirty="0">
                <a:solidFill>
                  <a:prstClr val="black"/>
                </a:solidFill>
              </a:rPr>
              <a:t>Over 8000 children </a:t>
            </a:r>
          </a:p>
          <a:p>
            <a:pPr marL="199868" indent="-199868" defTabSz="852769">
              <a:buFont typeface="Arial" panose="020B0604020202020204" pitchFamily="34" charset="0"/>
              <a:buChar char="•"/>
              <a:defRPr/>
            </a:pPr>
            <a:r>
              <a:rPr lang="en-GB" sz="1100" dirty="0">
                <a:solidFill>
                  <a:prstClr val="black"/>
                </a:solidFill>
              </a:rPr>
              <a:t>Results show the programme is equally effective for boys and girls, clear improvement in social skills and ability to cope with difficulties, KG kids who took part in the programme handled the transition to primary school more successfully than those who did not take part</a:t>
            </a:r>
            <a:endParaRPr lang="en-US" dirty="0"/>
          </a:p>
        </p:txBody>
      </p:sp>
      <p:sp>
        <p:nvSpPr>
          <p:cNvPr id="4" name="Header Placeholder 3"/>
          <p:cNvSpPr>
            <a:spLocks noGrp="1"/>
          </p:cNvSpPr>
          <p:nvPr>
            <p:ph type="hdr" sz="quarter"/>
          </p:nvPr>
        </p:nvSpPr>
        <p:spPr/>
        <p:txBody>
          <a:bodyPr/>
          <a:lstStyle/>
          <a:p>
            <a:endParaRPr lang="en-GB" dirty="0"/>
          </a:p>
        </p:txBody>
      </p:sp>
      <p:sp>
        <p:nvSpPr>
          <p:cNvPr id="5" name="Slide Number Placeholder 4"/>
          <p:cNvSpPr>
            <a:spLocks noGrp="1"/>
          </p:cNvSpPr>
          <p:nvPr>
            <p:ph type="sldNum" sz="quarter" idx="5"/>
          </p:nvPr>
        </p:nvSpPr>
        <p:spPr/>
        <p:txBody>
          <a:bodyPr/>
          <a:lstStyle/>
          <a:p>
            <a:fld id="{5BD7B6C3-01AD-4ABD-B871-253224380A54}" type="slidenum">
              <a:rPr lang="en-GB" smtClean="0"/>
              <a:pPr/>
              <a:t>25</a:t>
            </a:fld>
            <a:endParaRPr lang="en-GB" dirty="0"/>
          </a:p>
        </p:txBody>
      </p:sp>
    </p:spTree>
    <p:extLst>
      <p:ext uri="{BB962C8B-B14F-4D97-AF65-F5344CB8AC3E}">
        <p14:creationId xmlns:p14="http://schemas.microsoft.com/office/powerpoint/2010/main" val="40712754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programmes have received international recognition from the organisations above.</a:t>
            </a:r>
          </a:p>
        </p:txBody>
      </p:sp>
      <p:sp>
        <p:nvSpPr>
          <p:cNvPr id="4" name="Header Placeholder 3"/>
          <p:cNvSpPr>
            <a:spLocks noGrp="1"/>
          </p:cNvSpPr>
          <p:nvPr>
            <p:ph type="hdr" sz="quarter" idx="10"/>
          </p:nvPr>
        </p:nvSpPr>
        <p:spPr/>
        <p:txBody>
          <a:bodyPr/>
          <a:lstStyle/>
          <a:p>
            <a:endParaRPr lang="en-GB" dirty="0"/>
          </a:p>
        </p:txBody>
      </p:sp>
      <p:sp>
        <p:nvSpPr>
          <p:cNvPr id="5" name="Slide Number Placeholder 4"/>
          <p:cNvSpPr>
            <a:spLocks noGrp="1"/>
          </p:cNvSpPr>
          <p:nvPr>
            <p:ph type="sldNum" sz="quarter" idx="11"/>
          </p:nvPr>
        </p:nvSpPr>
        <p:spPr/>
        <p:txBody>
          <a:bodyPr/>
          <a:lstStyle/>
          <a:p>
            <a:fld id="{5BD7B6C3-01AD-4ABD-B871-253224380A54}" type="slidenum">
              <a:rPr lang="en-GB" smtClean="0"/>
              <a:pPr/>
              <a:t>26</a:t>
            </a:fld>
            <a:endParaRPr lang="en-GB" dirty="0"/>
          </a:p>
        </p:txBody>
      </p:sp>
    </p:spTree>
    <p:extLst>
      <p:ext uri="{BB962C8B-B14F-4D97-AF65-F5344CB8AC3E}">
        <p14:creationId xmlns:p14="http://schemas.microsoft.com/office/powerpoint/2010/main" val="9412905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Photos of children taking part across the world</a:t>
            </a:r>
          </a:p>
        </p:txBody>
      </p:sp>
      <p:sp>
        <p:nvSpPr>
          <p:cNvPr id="4" name="Header Placeholder 3"/>
          <p:cNvSpPr>
            <a:spLocks noGrp="1"/>
          </p:cNvSpPr>
          <p:nvPr>
            <p:ph type="hdr" sz="quarter"/>
          </p:nvPr>
        </p:nvSpPr>
        <p:spPr/>
        <p:txBody>
          <a:bodyPr/>
          <a:lstStyle/>
          <a:p>
            <a:endParaRPr lang="en-GB" dirty="0"/>
          </a:p>
        </p:txBody>
      </p:sp>
      <p:sp>
        <p:nvSpPr>
          <p:cNvPr id="5" name="Slide Number Placeholder 4"/>
          <p:cNvSpPr>
            <a:spLocks noGrp="1"/>
          </p:cNvSpPr>
          <p:nvPr>
            <p:ph type="sldNum" sz="quarter" idx="5"/>
          </p:nvPr>
        </p:nvSpPr>
        <p:spPr/>
        <p:txBody>
          <a:bodyPr/>
          <a:lstStyle/>
          <a:p>
            <a:fld id="{5BD7B6C3-01AD-4ABD-B871-253224380A54}" type="slidenum">
              <a:rPr lang="en-GB" smtClean="0"/>
              <a:pPr/>
              <a:t>27</a:t>
            </a:fld>
            <a:endParaRPr lang="en-GB" dirty="0"/>
          </a:p>
        </p:txBody>
      </p:sp>
    </p:spTree>
    <p:extLst>
      <p:ext uri="{BB962C8B-B14F-4D97-AF65-F5344CB8AC3E}">
        <p14:creationId xmlns:p14="http://schemas.microsoft.com/office/powerpoint/2010/main" val="2865551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100" dirty="0"/>
          </a:p>
          <a:p>
            <a:r>
              <a:rPr lang="en-GB" sz="1100" dirty="0"/>
              <a:t>Partnership for Children is the NGO which produces the </a:t>
            </a:r>
            <a:r>
              <a:rPr lang="en-GB" sz="1100" dirty="0" err="1"/>
              <a:t>Zippy's</a:t>
            </a:r>
            <a:r>
              <a:rPr lang="en-GB" sz="1100" dirty="0"/>
              <a:t> Friends and Apple's Friends programmes.  It’s based in the UK, but it could be anywhere in the world. Working with partner agencies all around the world means they can reach thousands of children – like the small hub of a big wheel.</a:t>
            </a:r>
          </a:p>
          <a:p>
            <a:r>
              <a:rPr lang="en-GB" sz="1100" dirty="0"/>
              <a:t>The Partnership for Children motto is ‘Good mental health for children – for life’, and this obviously has a double meaning: teaching children the skills they will use in their lives now, and that these skills will last for the rest of their lives.</a:t>
            </a:r>
          </a:p>
          <a:p>
            <a:endParaRPr lang="en-GB" baseline="0" dirty="0"/>
          </a:p>
          <a:p>
            <a:endParaRPr lang="en-GB" baseline="0" dirty="0"/>
          </a:p>
          <a:p>
            <a:endParaRPr lang="en-GB" baseline="0" dirty="0"/>
          </a:p>
          <a:p>
            <a:endParaRPr lang="en-GB" dirty="0"/>
          </a:p>
        </p:txBody>
      </p:sp>
      <p:sp>
        <p:nvSpPr>
          <p:cNvPr id="5" name="Slide Number Placeholder 4"/>
          <p:cNvSpPr>
            <a:spLocks noGrp="1"/>
          </p:cNvSpPr>
          <p:nvPr>
            <p:ph type="sldNum" sz="quarter" idx="11"/>
          </p:nvPr>
        </p:nvSpPr>
        <p:spPr/>
        <p:txBody>
          <a:bodyPr/>
          <a:lstStyle/>
          <a:p>
            <a:fld id="{5BD7B6C3-01AD-4ABD-B871-253224380A54}" type="slidenum">
              <a:rPr lang="en-GB" smtClean="0"/>
              <a:pPr/>
              <a:t>2</a:t>
            </a:fld>
            <a:endParaRPr lang="en-GB"/>
          </a:p>
        </p:txBody>
      </p:sp>
      <p:sp>
        <p:nvSpPr>
          <p:cNvPr id="4" name="Header Placeholder 3"/>
          <p:cNvSpPr>
            <a:spLocks noGrp="1"/>
          </p:cNvSpPr>
          <p:nvPr>
            <p:ph type="hdr" sz="quarter" idx="12"/>
          </p:nvPr>
        </p:nvSpPr>
        <p:spPr/>
        <p:txBody>
          <a:bodyPr/>
          <a:lstStyle/>
          <a:p>
            <a:endParaRPr lang="en-GB"/>
          </a:p>
        </p:txBody>
      </p:sp>
    </p:spTree>
    <p:extLst>
      <p:ext uri="{BB962C8B-B14F-4D97-AF65-F5344CB8AC3E}">
        <p14:creationId xmlns:p14="http://schemas.microsoft.com/office/powerpoint/2010/main" val="35304498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quotes from teachers – hear more on the videos at </a:t>
            </a:r>
            <a:r>
              <a:rPr lang="en-US" dirty="0" err="1"/>
              <a:t>PfC</a:t>
            </a:r>
            <a:r>
              <a:rPr lang="en-US" dirty="0"/>
              <a:t> website</a:t>
            </a:r>
          </a:p>
        </p:txBody>
      </p:sp>
      <p:sp>
        <p:nvSpPr>
          <p:cNvPr id="4" name="Header Placeholder 3"/>
          <p:cNvSpPr>
            <a:spLocks noGrp="1"/>
          </p:cNvSpPr>
          <p:nvPr>
            <p:ph type="hdr" sz="quarter"/>
          </p:nvPr>
        </p:nvSpPr>
        <p:spPr/>
        <p:txBody>
          <a:bodyPr/>
          <a:lstStyle/>
          <a:p>
            <a:endParaRPr lang="en-GB" dirty="0"/>
          </a:p>
        </p:txBody>
      </p:sp>
      <p:sp>
        <p:nvSpPr>
          <p:cNvPr id="5" name="Slide Number Placeholder 4"/>
          <p:cNvSpPr>
            <a:spLocks noGrp="1"/>
          </p:cNvSpPr>
          <p:nvPr>
            <p:ph type="sldNum" sz="quarter" idx="5"/>
          </p:nvPr>
        </p:nvSpPr>
        <p:spPr/>
        <p:txBody>
          <a:bodyPr/>
          <a:lstStyle/>
          <a:p>
            <a:fld id="{5BD7B6C3-01AD-4ABD-B871-253224380A54}" type="slidenum">
              <a:rPr lang="en-GB" smtClean="0"/>
              <a:pPr/>
              <a:t>28</a:t>
            </a:fld>
            <a:endParaRPr lang="en-GB" dirty="0"/>
          </a:p>
        </p:txBody>
      </p:sp>
    </p:spTree>
    <p:extLst>
      <p:ext uri="{BB962C8B-B14F-4D97-AF65-F5344CB8AC3E}">
        <p14:creationId xmlns:p14="http://schemas.microsoft.com/office/powerpoint/2010/main" val="27090214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01775" y="1030288"/>
            <a:ext cx="3706813" cy="2779712"/>
          </a:xfrm>
        </p:spPr>
      </p:sp>
      <p:sp>
        <p:nvSpPr>
          <p:cNvPr id="3" name="Notes Placeholder 2"/>
          <p:cNvSpPr>
            <a:spLocks noGrp="1"/>
          </p:cNvSpPr>
          <p:nvPr>
            <p:ph type="body" idx="1"/>
          </p:nvPr>
        </p:nvSpPr>
        <p:spPr/>
        <p:txBody>
          <a:bodyPr/>
          <a:lstStyle/>
          <a:p>
            <a:r>
              <a:rPr lang="en-GB" dirty="0"/>
              <a:t>And here are some quotes from parents.</a:t>
            </a:r>
          </a:p>
          <a:p>
            <a:r>
              <a:rPr lang="en-GB" dirty="0"/>
              <a:t>A parents guide to the programme is provided to all families </a:t>
            </a:r>
          </a:p>
        </p:txBody>
      </p:sp>
      <p:sp>
        <p:nvSpPr>
          <p:cNvPr id="4" name="Slide Number Placeholder 3"/>
          <p:cNvSpPr>
            <a:spLocks noGrp="1"/>
          </p:cNvSpPr>
          <p:nvPr>
            <p:ph type="sldNum" sz="quarter" idx="10"/>
          </p:nvPr>
        </p:nvSpPr>
        <p:spPr/>
        <p:txBody>
          <a:bodyPr/>
          <a:lstStyle/>
          <a:p>
            <a:pPr defTabSz="852769" fontAlgn="auto">
              <a:spcBef>
                <a:spcPts val="0"/>
              </a:spcBef>
              <a:spcAft>
                <a:spcPts val="0"/>
              </a:spcAft>
              <a:defRPr/>
            </a:pPr>
            <a:fld id="{F236EA86-560B-4CFB-988A-418946CC74B1}" type="slidenum">
              <a:rPr lang="en-GB" sz="1100" smtClean="0">
                <a:solidFill>
                  <a:prstClr val="black"/>
                </a:solidFill>
                <a:latin typeface="Calibri" panose="020F0502020204030204"/>
              </a:rPr>
              <a:pPr defTabSz="852769" fontAlgn="auto">
                <a:spcBef>
                  <a:spcPts val="0"/>
                </a:spcBef>
                <a:spcAft>
                  <a:spcPts val="0"/>
                </a:spcAft>
                <a:defRPr/>
              </a:pPr>
              <a:t>29</a:t>
            </a:fld>
            <a:endParaRPr lang="en-GB" sz="1100" dirty="0">
              <a:solidFill>
                <a:prstClr val="black"/>
              </a:solidFill>
              <a:latin typeface="Calibri" panose="020F0502020204030204"/>
            </a:endParaRPr>
          </a:p>
        </p:txBody>
      </p:sp>
    </p:spTree>
    <p:extLst>
      <p:ext uri="{BB962C8B-B14F-4D97-AF65-F5344CB8AC3E}">
        <p14:creationId xmlns:p14="http://schemas.microsoft.com/office/powerpoint/2010/main" val="1361420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01775" y="1030288"/>
            <a:ext cx="3706813" cy="2779712"/>
          </a:xfrm>
        </p:spPr>
      </p:sp>
      <p:sp>
        <p:nvSpPr>
          <p:cNvPr id="3" name="Notes Placeholder 2"/>
          <p:cNvSpPr>
            <a:spLocks noGrp="1"/>
          </p:cNvSpPr>
          <p:nvPr>
            <p:ph type="body" idx="1"/>
          </p:nvPr>
        </p:nvSpPr>
        <p:spPr/>
        <p:txBody>
          <a:bodyPr/>
          <a:lstStyle/>
          <a:p>
            <a:r>
              <a:rPr lang="en-GB" dirty="0"/>
              <a:t>And importantly</a:t>
            </a:r>
            <a:r>
              <a:rPr lang="en-GB" baseline="0" dirty="0"/>
              <a:t> the children themselves really enjoy the programme and can see how much it’s helped them</a:t>
            </a:r>
            <a:endParaRPr lang="en-GB" dirty="0"/>
          </a:p>
        </p:txBody>
      </p:sp>
      <p:sp>
        <p:nvSpPr>
          <p:cNvPr id="4" name="Slide Number Placeholder 3"/>
          <p:cNvSpPr>
            <a:spLocks noGrp="1"/>
          </p:cNvSpPr>
          <p:nvPr>
            <p:ph type="sldNum" sz="quarter" idx="10"/>
          </p:nvPr>
        </p:nvSpPr>
        <p:spPr/>
        <p:txBody>
          <a:bodyPr/>
          <a:lstStyle/>
          <a:p>
            <a:pPr defTabSz="852769" fontAlgn="auto">
              <a:spcBef>
                <a:spcPts val="0"/>
              </a:spcBef>
              <a:spcAft>
                <a:spcPts val="0"/>
              </a:spcAft>
              <a:defRPr/>
            </a:pPr>
            <a:fld id="{F236EA86-560B-4CFB-988A-418946CC74B1}" type="slidenum">
              <a:rPr lang="en-GB" sz="1100" smtClean="0">
                <a:solidFill>
                  <a:prstClr val="black"/>
                </a:solidFill>
                <a:latin typeface="Calibri" panose="020F0502020204030204"/>
              </a:rPr>
              <a:pPr defTabSz="852769" fontAlgn="auto">
                <a:spcBef>
                  <a:spcPts val="0"/>
                </a:spcBef>
                <a:spcAft>
                  <a:spcPts val="0"/>
                </a:spcAft>
                <a:defRPr/>
              </a:pPr>
              <a:t>30</a:t>
            </a:fld>
            <a:endParaRPr lang="en-GB" sz="1100" dirty="0">
              <a:solidFill>
                <a:prstClr val="black"/>
              </a:solidFill>
              <a:latin typeface="Calibri" panose="020F0502020204030204"/>
            </a:endParaRPr>
          </a:p>
        </p:txBody>
      </p:sp>
    </p:spTree>
    <p:extLst>
      <p:ext uri="{BB962C8B-B14F-4D97-AF65-F5344CB8AC3E}">
        <p14:creationId xmlns:p14="http://schemas.microsoft.com/office/powerpoint/2010/main" val="22146530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GB" dirty="0"/>
          </a:p>
        </p:txBody>
      </p:sp>
      <p:sp>
        <p:nvSpPr>
          <p:cNvPr id="5" name="Slide Number Placeholder 4"/>
          <p:cNvSpPr>
            <a:spLocks noGrp="1"/>
          </p:cNvSpPr>
          <p:nvPr>
            <p:ph type="sldNum" sz="quarter" idx="11"/>
          </p:nvPr>
        </p:nvSpPr>
        <p:spPr/>
        <p:txBody>
          <a:bodyPr/>
          <a:lstStyle/>
          <a:p>
            <a:fld id="{5BD7B6C3-01AD-4ABD-B871-253224380A54}" type="slidenum">
              <a:rPr lang="en-GB" smtClean="0"/>
              <a:pPr/>
              <a:t>31</a:t>
            </a:fld>
            <a:endParaRPr lang="en-GB"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19789" lvl="1" indent="-319789">
              <a:buFont typeface="Arial" charset="0"/>
              <a:buChar char="•"/>
            </a:pPr>
            <a:r>
              <a:rPr lang="en-US" dirty="0"/>
              <a:t>Principals will support the ethos of the </a:t>
            </a:r>
            <a:r>
              <a:rPr lang="en-US" dirty="0" err="1"/>
              <a:t>programmes</a:t>
            </a:r>
            <a:r>
              <a:rPr lang="en-US" dirty="0"/>
              <a:t> throughout the school </a:t>
            </a:r>
          </a:p>
          <a:p>
            <a:pPr marL="319789" lvl="1" indent="-319789"/>
            <a:endParaRPr lang="en-US" dirty="0"/>
          </a:p>
          <a:p>
            <a:pPr marL="319789" lvl="1" indent="-319789">
              <a:buFont typeface="Arial" charset="0"/>
              <a:buChar char="•"/>
            </a:pPr>
            <a:r>
              <a:rPr lang="en-US" dirty="0"/>
              <a:t>Principals will enable specially trained teachers to hold information session(s) for parents about the </a:t>
            </a:r>
            <a:r>
              <a:rPr lang="en-US" dirty="0" err="1"/>
              <a:t>programmes</a:t>
            </a:r>
            <a:r>
              <a:rPr lang="en-US" dirty="0"/>
              <a:t> </a:t>
            </a:r>
          </a:p>
          <a:p>
            <a:pPr marL="319789" lvl="1" indent="-319789">
              <a:buFont typeface="Arial" charset="0"/>
              <a:buChar char="•"/>
            </a:pPr>
            <a:endParaRPr lang="en-US" dirty="0"/>
          </a:p>
          <a:p>
            <a:pPr marL="319789" lvl="1" indent="-319789" defTabSz="852769">
              <a:buFont typeface="Arial" charset="0"/>
              <a:buChar char="•"/>
            </a:pPr>
            <a:r>
              <a:rPr lang="en-US" dirty="0"/>
              <a:t>Principals will sign a copyright agreement to protect the intellectual property of the </a:t>
            </a:r>
            <a:r>
              <a:rPr lang="en-US" dirty="0" err="1"/>
              <a:t>programmes</a:t>
            </a:r>
            <a:r>
              <a:rPr lang="en-US" dirty="0"/>
              <a:t> </a:t>
            </a:r>
          </a:p>
          <a:p>
            <a:pPr marL="319789" lvl="1" indent="-319789">
              <a:buFont typeface="Arial" charset="0"/>
              <a:buChar char="•"/>
            </a:pPr>
            <a:endParaRPr lang="en-US" dirty="0"/>
          </a:p>
          <a:p>
            <a:pPr marL="319789" lvl="1" indent="-319789">
              <a:buFont typeface="Arial" charset="0"/>
              <a:buChar char="•"/>
            </a:pPr>
            <a:r>
              <a:rPr lang="en-US" dirty="0"/>
              <a:t>Principals will allow representatives of the Alex Panton Foundation and Partnership for Children to visit and observe classes taking part in the </a:t>
            </a:r>
            <a:r>
              <a:rPr lang="en-US" dirty="0" err="1"/>
              <a:t>programmes</a:t>
            </a:r>
            <a:r>
              <a:rPr lang="en-US" dirty="0"/>
              <a:t> </a:t>
            </a:r>
          </a:p>
          <a:p>
            <a:pPr marL="319789" lvl="1" indent="-319789">
              <a:buFont typeface="Arial" charset="0"/>
              <a:buChar char="•"/>
            </a:pPr>
            <a:endParaRPr lang="en-US" dirty="0"/>
          </a:p>
          <a:p>
            <a:pPr marL="319789" lvl="1" indent="-319789">
              <a:buFont typeface="Arial" charset="0"/>
              <a:buChar char="•"/>
            </a:pPr>
            <a:r>
              <a:rPr lang="en-US" dirty="0"/>
              <a:t>Principals will allow for assessment of effectiveness of </a:t>
            </a:r>
            <a:r>
              <a:rPr lang="en-US" dirty="0" err="1"/>
              <a:t>programme</a:t>
            </a:r>
            <a:r>
              <a:rPr lang="en-US" dirty="0"/>
              <a:t>(s). </a:t>
            </a:r>
          </a:p>
          <a:p>
            <a:pPr marL="319789" lvl="1" indent="-319789">
              <a:buFont typeface="Arial" charset="0"/>
              <a:buChar char="•"/>
            </a:pPr>
            <a:endParaRPr lang="en-US" dirty="0"/>
          </a:p>
          <a:p>
            <a:pPr marL="0" lvl="1" defTabSz="852769"/>
            <a:r>
              <a:rPr lang="en-US" dirty="0"/>
              <a:t> </a:t>
            </a:r>
          </a:p>
        </p:txBody>
      </p:sp>
      <p:sp>
        <p:nvSpPr>
          <p:cNvPr id="4" name="Header Placeholder 3"/>
          <p:cNvSpPr>
            <a:spLocks noGrp="1"/>
          </p:cNvSpPr>
          <p:nvPr>
            <p:ph type="hdr" sz="quarter" idx="10"/>
          </p:nvPr>
        </p:nvSpPr>
        <p:spPr/>
        <p:txBody>
          <a:bodyPr/>
          <a:lstStyle/>
          <a:p>
            <a:endParaRPr lang="en-GB" dirty="0"/>
          </a:p>
        </p:txBody>
      </p:sp>
      <p:sp>
        <p:nvSpPr>
          <p:cNvPr id="5" name="Slide Number Placeholder 4"/>
          <p:cNvSpPr>
            <a:spLocks noGrp="1"/>
          </p:cNvSpPr>
          <p:nvPr>
            <p:ph type="sldNum" sz="quarter" idx="11"/>
          </p:nvPr>
        </p:nvSpPr>
        <p:spPr/>
        <p:txBody>
          <a:bodyPr/>
          <a:lstStyle/>
          <a:p>
            <a:fld id="{5BD7B6C3-01AD-4ABD-B871-253224380A54}" type="slidenum">
              <a:rPr lang="en-GB" smtClean="0"/>
              <a:pPr/>
              <a:t>32</a:t>
            </a:fld>
            <a:endParaRPr lang="en-GB"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More information on </a:t>
            </a:r>
            <a:r>
              <a:rPr lang="en-GB" dirty="0" err="1"/>
              <a:t>PfC</a:t>
            </a:r>
            <a:r>
              <a:rPr lang="en-GB" dirty="0"/>
              <a:t> website, including case studies and videos.</a:t>
            </a:r>
          </a:p>
          <a:p>
            <a:endParaRPr lang="en-GB" dirty="0"/>
          </a:p>
        </p:txBody>
      </p:sp>
      <p:sp>
        <p:nvSpPr>
          <p:cNvPr id="4" name="Header Placeholder 3"/>
          <p:cNvSpPr>
            <a:spLocks noGrp="1"/>
          </p:cNvSpPr>
          <p:nvPr>
            <p:ph type="hdr" sz="quarter" idx="10"/>
          </p:nvPr>
        </p:nvSpPr>
        <p:spPr>
          <a:xfrm>
            <a:off x="0" y="0"/>
            <a:ext cx="3773260" cy="447209"/>
          </a:xfrm>
          <a:prstGeom prst="rect">
            <a:avLst/>
          </a:prstGeom>
        </p:spPr>
        <p:txBody>
          <a:bodyPr/>
          <a:lstStyle/>
          <a:p>
            <a:pPr>
              <a:defRPr/>
            </a:pPr>
            <a:r>
              <a:rPr lang="en-GB" dirty="0"/>
              <a:t>Training for Teachers (Full Day)</a:t>
            </a:r>
          </a:p>
        </p:txBody>
      </p:sp>
      <p:sp>
        <p:nvSpPr>
          <p:cNvPr id="5" name="Slide Number Placeholder 4"/>
          <p:cNvSpPr>
            <a:spLocks noGrp="1"/>
          </p:cNvSpPr>
          <p:nvPr>
            <p:ph type="sldNum" sz="quarter" idx="11"/>
          </p:nvPr>
        </p:nvSpPr>
        <p:spPr/>
        <p:txBody>
          <a:bodyPr/>
          <a:lstStyle/>
          <a:p>
            <a:pPr>
              <a:defRPr/>
            </a:pPr>
            <a:fld id="{69A74923-CF69-4B05-A98D-2C4B3440AFAB}" type="slidenum">
              <a:rPr lang="en-GB" smtClean="0"/>
              <a:pPr>
                <a:defRPr/>
              </a:pPr>
              <a:t>33</a:t>
            </a:fld>
            <a:endParaRPr lang="en-GB" dirty="0"/>
          </a:p>
        </p:txBody>
      </p:sp>
    </p:spTree>
    <p:extLst>
      <p:ext uri="{BB962C8B-B14F-4D97-AF65-F5344CB8AC3E}">
        <p14:creationId xmlns:p14="http://schemas.microsoft.com/office/powerpoint/2010/main" val="353148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PfC</a:t>
            </a:r>
            <a:r>
              <a:rPr lang="en-GB" dirty="0"/>
              <a:t> works in</a:t>
            </a:r>
            <a:r>
              <a:rPr lang="en-GB" baseline="0" dirty="0"/>
              <a:t> partnership with 30 countries around the world, their latest partner is Palestine and to date has reached over 1.8million children.</a:t>
            </a:r>
          </a:p>
          <a:p>
            <a:r>
              <a:rPr lang="en-GB" baseline="0" dirty="0"/>
              <a:t>The partners come in all shapes and sizes, from tiny NGOs to big government departments.</a:t>
            </a:r>
          </a:p>
          <a:p>
            <a:endParaRPr lang="en-GB" baseline="0" dirty="0"/>
          </a:p>
        </p:txBody>
      </p:sp>
      <p:sp>
        <p:nvSpPr>
          <p:cNvPr id="4" name="Header Placeholder 3"/>
          <p:cNvSpPr>
            <a:spLocks noGrp="1"/>
          </p:cNvSpPr>
          <p:nvPr>
            <p:ph type="hdr" sz="quarter" idx="10"/>
          </p:nvPr>
        </p:nvSpPr>
        <p:spPr/>
        <p:txBody>
          <a:bodyPr/>
          <a:lstStyle/>
          <a:p>
            <a:endParaRPr lang="en-GB" dirty="0"/>
          </a:p>
        </p:txBody>
      </p:sp>
      <p:sp>
        <p:nvSpPr>
          <p:cNvPr id="5" name="Slide Number Placeholder 4"/>
          <p:cNvSpPr>
            <a:spLocks noGrp="1"/>
          </p:cNvSpPr>
          <p:nvPr>
            <p:ph type="sldNum" sz="quarter" idx="11"/>
          </p:nvPr>
        </p:nvSpPr>
        <p:spPr/>
        <p:txBody>
          <a:bodyPr/>
          <a:lstStyle/>
          <a:p>
            <a:fld id="{5BD7B6C3-01AD-4ABD-B871-253224380A54}" type="slidenum">
              <a:rPr lang="en-GB" smtClean="0"/>
              <a:pPr/>
              <a:t>3</a:t>
            </a:fld>
            <a:endParaRPr lang="en-GB" dirty="0"/>
          </a:p>
        </p:txBody>
      </p:sp>
    </p:spTree>
    <p:extLst>
      <p:ext uri="{BB962C8B-B14F-4D97-AF65-F5344CB8AC3E}">
        <p14:creationId xmlns:p14="http://schemas.microsoft.com/office/powerpoint/2010/main" val="3195359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52769">
              <a:defRPr/>
            </a:pPr>
            <a:r>
              <a:rPr lang="en-GB" sz="1100" dirty="0"/>
              <a:t>How were Partnership for Children’s programmes produced?</a:t>
            </a:r>
          </a:p>
          <a:p>
            <a:pPr defTabSz="852769">
              <a:defRPr/>
            </a:pPr>
            <a:r>
              <a:rPr lang="en-GB" sz="1100" dirty="0" err="1"/>
              <a:t>PfC</a:t>
            </a:r>
            <a:r>
              <a:rPr lang="en-GB" sz="1100" dirty="0"/>
              <a:t> was formed in 2001 after Befrienders International, a global suicide prevention agency with telephone hotline services in 41 countries had the opportunity to develop a new programme for young children. They decided to develop a programme to give children the skills to cope with difficult situations and be better equipped to deal with crises and difficulties as teenagers and adults. Now called </a:t>
            </a:r>
            <a:r>
              <a:rPr lang="en-GB" sz="1100" dirty="0" err="1"/>
              <a:t>Zippy’s</a:t>
            </a:r>
            <a:r>
              <a:rPr lang="en-GB" sz="1100" dirty="0"/>
              <a:t> Friends, it was a school-based programme to teach six and seven year olds healthy coping and social skills.</a:t>
            </a:r>
          </a:p>
          <a:p>
            <a:pPr defTabSz="852769">
              <a:defRPr/>
            </a:pPr>
            <a:r>
              <a:rPr lang="en-GB" sz="1100" dirty="0" err="1"/>
              <a:t>Zippy’s</a:t>
            </a:r>
            <a:r>
              <a:rPr lang="en-GB" sz="1100" dirty="0"/>
              <a:t> Friends usually runs with 5-7 year old and the follow on programme, Apple’s Friends for 7-9 year olds was produced in 2016.</a:t>
            </a:r>
          </a:p>
          <a:p>
            <a:endParaRPr lang="en-GB" baseline="0" dirty="0"/>
          </a:p>
          <a:p>
            <a:r>
              <a:rPr lang="en-GB" baseline="0" dirty="0"/>
              <a:t>The programmes are story based and follow a group of children and their pet stick insect Zippy or hamster Apple as they deal with common situations to children of that age. Each session there is a story with activities related to the characters.</a:t>
            </a:r>
          </a:p>
          <a:p>
            <a:endParaRPr lang="en-GB" dirty="0"/>
          </a:p>
        </p:txBody>
      </p:sp>
      <p:sp>
        <p:nvSpPr>
          <p:cNvPr id="4" name="Header Placeholder 3"/>
          <p:cNvSpPr>
            <a:spLocks noGrp="1"/>
          </p:cNvSpPr>
          <p:nvPr>
            <p:ph type="hdr" sz="quarter" idx="10"/>
          </p:nvPr>
        </p:nvSpPr>
        <p:spPr/>
        <p:txBody>
          <a:bodyPr/>
          <a:lstStyle/>
          <a:p>
            <a:endParaRPr lang="en-GB" dirty="0"/>
          </a:p>
        </p:txBody>
      </p:sp>
      <p:sp>
        <p:nvSpPr>
          <p:cNvPr id="5" name="Slide Number Placeholder 4"/>
          <p:cNvSpPr>
            <a:spLocks noGrp="1"/>
          </p:cNvSpPr>
          <p:nvPr>
            <p:ph type="sldNum" sz="quarter" idx="11"/>
          </p:nvPr>
        </p:nvSpPr>
        <p:spPr/>
        <p:txBody>
          <a:bodyPr/>
          <a:lstStyle/>
          <a:p>
            <a:fld id="{5BD7B6C3-01AD-4ABD-B871-253224380A54}" type="slidenum">
              <a:rPr lang="en-GB" smtClean="0"/>
              <a:pPr/>
              <a:t>4</a:t>
            </a:fld>
            <a:endParaRPr lang="en-GB" dirty="0"/>
          </a:p>
        </p:txBody>
      </p:sp>
    </p:spTree>
    <p:extLst>
      <p:ext uri="{BB962C8B-B14F-4D97-AF65-F5344CB8AC3E}">
        <p14:creationId xmlns:p14="http://schemas.microsoft.com/office/powerpoint/2010/main" val="17359728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9894" indent="-159894">
              <a:buFont typeface="Arial" panose="020B0604020202020204" pitchFamily="34" charset="0"/>
              <a:buChar char="•"/>
            </a:pPr>
            <a:r>
              <a:rPr lang="en-GB" dirty="0"/>
              <a:t>Mental health promotion programmes = designed to develop the coping skills and promote the mental health of all children. The programme is not a treatment programme for poor mental health or a targeted prevention programme for particular children. We believe all children need to be the taught emotional and social skills.</a:t>
            </a:r>
          </a:p>
          <a:p>
            <a:pPr marL="159894" indent="-159894">
              <a:buFont typeface="Arial" panose="020B0604020202020204" pitchFamily="34" charset="0"/>
              <a:buChar char="•"/>
            </a:pPr>
            <a:r>
              <a:rPr lang="en-GB" dirty="0"/>
              <a:t>Whole class = Designed to be implemented to the whole class so children can learn from and support each other</a:t>
            </a:r>
          </a:p>
          <a:p>
            <a:pPr marL="159894" indent="-159894">
              <a:buFont typeface="Arial" panose="020B0604020202020204" pitchFamily="34" charset="0"/>
              <a:buChar char="•"/>
            </a:pPr>
            <a:r>
              <a:rPr lang="en-GB" dirty="0"/>
              <a:t>International = running in over 30 countries around the world - no matter the country, all children have the same worries and concerns about friendships, coping with change, bullying etc.</a:t>
            </a:r>
          </a:p>
          <a:p>
            <a:pPr marL="159894" indent="-159894">
              <a:buFont typeface="Arial" panose="020B0604020202020204" pitchFamily="34" charset="0"/>
              <a:buChar char="•"/>
            </a:pPr>
            <a:r>
              <a:rPr lang="en-GB" dirty="0"/>
              <a:t>Story based = every session involves a story and the activities are related to the characters in the story</a:t>
            </a:r>
          </a:p>
          <a:p>
            <a:pPr marL="159894" indent="-159894">
              <a:buFont typeface="Arial" panose="020B0604020202020204" pitchFamily="34" charset="0"/>
              <a:buChar char="•"/>
            </a:pPr>
            <a:endParaRPr lang="en-GB" dirty="0"/>
          </a:p>
        </p:txBody>
      </p:sp>
      <p:sp>
        <p:nvSpPr>
          <p:cNvPr id="4" name="Header Placeholder 3"/>
          <p:cNvSpPr>
            <a:spLocks noGrp="1"/>
          </p:cNvSpPr>
          <p:nvPr>
            <p:ph type="hdr" sz="quarter" idx="10"/>
          </p:nvPr>
        </p:nvSpPr>
        <p:spPr>
          <a:xfrm>
            <a:off x="0" y="0"/>
            <a:ext cx="3773260" cy="447209"/>
          </a:xfrm>
          <a:prstGeom prst="rect">
            <a:avLst/>
          </a:prstGeom>
        </p:spPr>
        <p:txBody>
          <a:bodyPr/>
          <a:lstStyle/>
          <a:p>
            <a:r>
              <a:rPr lang="en-GB" dirty="0">
                <a:solidFill>
                  <a:prstClr val="black"/>
                </a:solidFill>
              </a:rPr>
              <a:t>Training for Teachers (Full Day)</a:t>
            </a:r>
          </a:p>
        </p:txBody>
      </p:sp>
      <p:sp>
        <p:nvSpPr>
          <p:cNvPr id="5" name="Slide Number Placeholder 4"/>
          <p:cNvSpPr>
            <a:spLocks noGrp="1"/>
          </p:cNvSpPr>
          <p:nvPr>
            <p:ph type="sldNum" sz="quarter" idx="11"/>
          </p:nvPr>
        </p:nvSpPr>
        <p:spPr/>
        <p:txBody>
          <a:bodyPr/>
          <a:lstStyle/>
          <a:p>
            <a:fld id="{A87AE7CC-57BB-441F-A117-AAD68CB2F088}" type="slidenum">
              <a:rPr lang="en-GB" smtClean="0">
                <a:solidFill>
                  <a:prstClr val="black"/>
                </a:solidFill>
              </a:rPr>
              <a:pPr/>
              <a:t>6</a:t>
            </a:fld>
            <a:endParaRPr lang="en-GB" dirty="0">
              <a:solidFill>
                <a:prstClr val="black"/>
              </a:solidFill>
            </a:endParaRPr>
          </a:p>
        </p:txBody>
      </p:sp>
    </p:spTree>
    <p:extLst>
      <p:ext uri="{BB962C8B-B14F-4D97-AF65-F5344CB8AC3E}">
        <p14:creationId xmlns:p14="http://schemas.microsoft.com/office/powerpoint/2010/main" val="510399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52769">
              <a:defRPr/>
            </a:pPr>
            <a:r>
              <a:rPr lang="en-GB" baseline="0" dirty="0"/>
              <a:t>Just to give you a brief overview of the contents of the programme for Zippy (which is similar for Apple):</a:t>
            </a:r>
          </a:p>
          <a:p>
            <a:pPr defTabSz="852769">
              <a:defRPr/>
            </a:pPr>
            <a:r>
              <a:rPr lang="en-GB" baseline="0" dirty="0"/>
              <a:t>We start with feelings and helping children to recognise them- focusing on happy, sad, angry/annoyed, jealous and nervous. After learning to identify feelings, we move on to communicating them to others. </a:t>
            </a:r>
          </a:p>
          <a:p>
            <a:pPr defTabSz="852769">
              <a:defRPr/>
            </a:pPr>
            <a:r>
              <a:rPr lang="en-GB" baseline="0" dirty="0"/>
              <a:t>Module 2 also looks at asking for help – a very important coping strategy. </a:t>
            </a:r>
          </a:p>
          <a:p>
            <a:pPr defTabSz="852769">
              <a:defRPr/>
            </a:pPr>
            <a:r>
              <a:rPr lang="en-GB" baseline="0" dirty="0"/>
              <a:t>Module 3 focuses on friendship - what makes a good friend, how we make and keep friends, and then Module 4 looks at when friendship goes wrong - dealing with conflict and bullying. </a:t>
            </a:r>
          </a:p>
          <a:p>
            <a:pPr defTabSz="852769">
              <a:defRPr/>
            </a:pPr>
            <a:r>
              <a:rPr lang="en-GB" baseline="0" dirty="0"/>
              <a:t>In Module 5 we look at change and loss.  Young children have to deal with a lot of changes, many of which are outside their control, such as moving schools or parents splitting up. Module 5 looks at coping strategies for dealing with change. Spoiler alert! In the story in Module 5, Zippy dies, and we look at how the children and others cope with this. </a:t>
            </a:r>
          </a:p>
          <a:p>
            <a:pPr defTabSz="852769">
              <a:defRPr/>
            </a:pPr>
            <a:r>
              <a:rPr lang="en-GB" baseline="0" dirty="0"/>
              <a:t>Module 6 brings everything together, reinforcing the learning from Modules 1-5, and ends with a party and celebration at the end.</a:t>
            </a:r>
          </a:p>
          <a:p>
            <a:pPr defTabSz="852769">
              <a:defRPr/>
            </a:pPr>
            <a:endParaRPr lang="en-GB" baseline="0" dirty="0"/>
          </a:p>
          <a:p>
            <a:pPr defTabSz="852769">
              <a:defRPr/>
            </a:pPr>
            <a:endParaRPr lang="en-GB" dirty="0"/>
          </a:p>
        </p:txBody>
      </p:sp>
      <p:sp>
        <p:nvSpPr>
          <p:cNvPr id="4" name="Header Placeholder 3"/>
          <p:cNvSpPr>
            <a:spLocks noGrp="1"/>
          </p:cNvSpPr>
          <p:nvPr>
            <p:ph type="hdr" sz="quarter" idx="10"/>
          </p:nvPr>
        </p:nvSpPr>
        <p:spPr>
          <a:xfrm>
            <a:off x="1" y="0"/>
            <a:ext cx="3624131" cy="447209"/>
          </a:xfrm>
          <a:prstGeom prst="rect">
            <a:avLst/>
          </a:prstGeom>
        </p:spPr>
        <p:txBody>
          <a:bodyPr/>
          <a:lstStyle/>
          <a:p>
            <a:r>
              <a:rPr lang="en-GB" dirty="0">
                <a:solidFill>
                  <a:prstClr val="black"/>
                </a:solidFill>
              </a:rPr>
              <a:t>Training for Teachers (Full Day)</a:t>
            </a:r>
          </a:p>
        </p:txBody>
      </p:sp>
      <p:sp>
        <p:nvSpPr>
          <p:cNvPr id="5" name="Slide Number Placeholder 4"/>
          <p:cNvSpPr>
            <a:spLocks noGrp="1"/>
          </p:cNvSpPr>
          <p:nvPr>
            <p:ph type="sldNum" sz="quarter" idx="11"/>
          </p:nvPr>
        </p:nvSpPr>
        <p:spPr/>
        <p:txBody>
          <a:bodyPr/>
          <a:lstStyle/>
          <a:p>
            <a:fld id="{A87AE7CC-57BB-441F-A117-AAD68CB2F088}" type="slidenum">
              <a:rPr lang="en-GB" smtClean="0">
                <a:solidFill>
                  <a:prstClr val="black"/>
                </a:solidFill>
              </a:rPr>
              <a:pPr/>
              <a:t>7</a:t>
            </a:fld>
            <a:endParaRPr lang="en-GB" dirty="0">
              <a:solidFill>
                <a:prstClr val="black"/>
              </a:solidFill>
            </a:endParaRPr>
          </a:p>
        </p:txBody>
      </p:sp>
    </p:spTree>
    <p:extLst>
      <p:ext uri="{BB962C8B-B14F-4D97-AF65-F5344CB8AC3E}">
        <p14:creationId xmlns:p14="http://schemas.microsoft.com/office/powerpoint/2010/main" val="2207050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1.54 – 3.06</a:t>
            </a:r>
          </a:p>
          <a:p>
            <a:r>
              <a:rPr lang="en-US" dirty="0">
                <a:hlinkClick r:id="rId3"/>
              </a:rPr>
              <a:t>https://www.partnershipforchildren.org.uk/our-impact/videos.html</a:t>
            </a:r>
            <a:endParaRPr lang="en-US" dirty="0"/>
          </a:p>
        </p:txBody>
      </p:sp>
      <p:sp>
        <p:nvSpPr>
          <p:cNvPr id="4" name="Header Placeholder 3"/>
          <p:cNvSpPr>
            <a:spLocks noGrp="1"/>
          </p:cNvSpPr>
          <p:nvPr>
            <p:ph type="hdr" sz="quarter" idx="10"/>
          </p:nvPr>
        </p:nvSpPr>
        <p:spPr/>
        <p:txBody>
          <a:bodyPr/>
          <a:lstStyle/>
          <a:p>
            <a:endParaRPr lang="en-GB" dirty="0"/>
          </a:p>
        </p:txBody>
      </p:sp>
      <p:sp>
        <p:nvSpPr>
          <p:cNvPr id="5" name="Slide Number Placeholder 4"/>
          <p:cNvSpPr>
            <a:spLocks noGrp="1"/>
          </p:cNvSpPr>
          <p:nvPr>
            <p:ph type="sldNum" sz="quarter" idx="11"/>
          </p:nvPr>
        </p:nvSpPr>
        <p:spPr/>
        <p:txBody>
          <a:bodyPr/>
          <a:lstStyle/>
          <a:p>
            <a:fld id="{5BD7B6C3-01AD-4ABD-B871-253224380A54}" type="slidenum">
              <a:rPr lang="en-GB" smtClean="0"/>
              <a:pPr/>
              <a:t>8</a:t>
            </a:fld>
            <a:endParaRPr lang="en-GB" dirty="0"/>
          </a:p>
        </p:txBody>
      </p:sp>
    </p:spTree>
    <p:extLst>
      <p:ext uri="{BB962C8B-B14F-4D97-AF65-F5344CB8AC3E}">
        <p14:creationId xmlns:p14="http://schemas.microsoft.com/office/powerpoint/2010/main" val="1714884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GB" dirty="0"/>
          </a:p>
        </p:txBody>
      </p:sp>
      <p:sp>
        <p:nvSpPr>
          <p:cNvPr id="5" name="Slide Number Placeholder 4"/>
          <p:cNvSpPr>
            <a:spLocks noGrp="1"/>
          </p:cNvSpPr>
          <p:nvPr>
            <p:ph type="sldNum" sz="quarter" idx="5"/>
          </p:nvPr>
        </p:nvSpPr>
        <p:spPr/>
        <p:txBody>
          <a:bodyPr/>
          <a:lstStyle/>
          <a:p>
            <a:fld id="{5BD7B6C3-01AD-4ABD-B871-253224380A54}" type="slidenum">
              <a:rPr lang="en-GB" smtClean="0"/>
              <a:pPr/>
              <a:t>9</a:t>
            </a:fld>
            <a:endParaRPr lang="en-GB" dirty="0"/>
          </a:p>
        </p:txBody>
      </p:sp>
    </p:spTree>
    <p:extLst>
      <p:ext uri="{BB962C8B-B14F-4D97-AF65-F5344CB8AC3E}">
        <p14:creationId xmlns:p14="http://schemas.microsoft.com/office/powerpoint/2010/main" val="1385206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Each</a:t>
            </a:r>
            <a:r>
              <a:rPr lang="en-GB" baseline="0" dirty="0"/>
              <a:t> module has 4 lessons, based around a story, and each session has a detailed lesson plan.</a:t>
            </a:r>
          </a:p>
          <a:p>
            <a:endParaRPr lang="en-GB" baseline="0" dirty="0"/>
          </a:p>
          <a:p>
            <a:r>
              <a:rPr lang="en-GB" baseline="0" dirty="0"/>
              <a:t>There is a similar format for each lesson: </a:t>
            </a:r>
          </a:p>
          <a:p>
            <a:pPr marL="159894" indent="-159894">
              <a:buFont typeface="Arial" panose="020B0604020202020204" pitchFamily="34" charset="0"/>
              <a:buChar char="•"/>
            </a:pPr>
            <a:r>
              <a:rPr lang="en-GB" baseline="0" dirty="0"/>
              <a:t>The rules</a:t>
            </a:r>
          </a:p>
          <a:p>
            <a:pPr marL="159894" indent="-159894">
              <a:buFont typeface="Arial" panose="020B0604020202020204" pitchFamily="34" charset="0"/>
              <a:buChar char="•"/>
            </a:pPr>
            <a:r>
              <a:rPr lang="en-GB" baseline="0" dirty="0"/>
              <a:t>Introduction/recap</a:t>
            </a:r>
          </a:p>
          <a:p>
            <a:pPr marL="159894" indent="-159894">
              <a:buFont typeface="Arial" panose="020B0604020202020204" pitchFamily="34" charset="0"/>
              <a:buChar char="•"/>
            </a:pPr>
            <a:r>
              <a:rPr lang="en-GB" baseline="0" dirty="0"/>
              <a:t>Read the story/part of the story</a:t>
            </a:r>
          </a:p>
          <a:p>
            <a:pPr marL="159894" indent="-159894">
              <a:buFont typeface="Arial" panose="020B0604020202020204" pitchFamily="34" charset="0"/>
              <a:buChar char="•"/>
            </a:pPr>
            <a:r>
              <a:rPr lang="en-GB" baseline="0" dirty="0"/>
              <a:t>Activities</a:t>
            </a:r>
          </a:p>
          <a:p>
            <a:pPr marL="159894" indent="-159894">
              <a:buFont typeface="Arial" panose="020B0604020202020204" pitchFamily="34" charset="0"/>
              <a:buChar char="•"/>
            </a:pPr>
            <a:r>
              <a:rPr lang="en-GB" baseline="0" dirty="0"/>
              <a:t>Feedback</a:t>
            </a:r>
          </a:p>
          <a:p>
            <a:endParaRPr lang="en-GB" baseline="0" dirty="0"/>
          </a:p>
        </p:txBody>
      </p:sp>
      <p:sp>
        <p:nvSpPr>
          <p:cNvPr id="4" name="Slide Number Placeholder 3"/>
          <p:cNvSpPr>
            <a:spLocks noGrp="1"/>
          </p:cNvSpPr>
          <p:nvPr>
            <p:ph type="sldNum" sz="quarter" idx="10"/>
          </p:nvPr>
        </p:nvSpPr>
        <p:spPr/>
        <p:txBody>
          <a:bodyPr/>
          <a:lstStyle/>
          <a:p>
            <a:fld id="{602197C6-28E1-4436-AA17-EB4B3C678296}" type="slidenum">
              <a:rPr lang="en-GB" smtClean="0">
                <a:solidFill>
                  <a:prstClr val="black"/>
                </a:solidFill>
              </a:rPr>
              <a:pPr/>
              <a:t>16</a:t>
            </a:fld>
            <a:endParaRPr lang="en-GB" dirty="0">
              <a:solidFill>
                <a:prstClr val="black"/>
              </a:solidFill>
            </a:endParaRPr>
          </a:p>
        </p:txBody>
      </p:sp>
      <p:sp>
        <p:nvSpPr>
          <p:cNvPr id="5" name="Header Placeholder 3"/>
          <p:cNvSpPr txBox="1">
            <a:spLocks/>
          </p:cNvSpPr>
          <p:nvPr/>
        </p:nvSpPr>
        <p:spPr>
          <a:xfrm>
            <a:off x="1" y="0"/>
            <a:ext cx="3922388" cy="490542"/>
          </a:xfrm>
          <a:prstGeom prst="rect">
            <a:avLst/>
          </a:prstGeom>
        </p:spPr>
        <p:txBody>
          <a:bodyPr lIns="85277" tIns="42638" rIns="85277" bIns="42638"/>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GB"/>
              <a:t>Training for Teachers (Full Day)</a:t>
            </a:r>
            <a:endParaRPr lang="en-GB" dirty="0"/>
          </a:p>
        </p:txBody>
      </p:sp>
    </p:spTree>
    <p:extLst>
      <p:ext uri="{BB962C8B-B14F-4D97-AF65-F5344CB8AC3E}">
        <p14:creationId xmlns:p14="http://schemas.microsoft.com/office/powerpoint/2010/main" val="1722612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Content Placeholder 12"/>
          <p:cNvSpPr>
            <a:spLocks noGrp="1"/>
          </p:cNvSpPr>
          <p:nvPr>
            <p:ph sz="quarter" idx="13"/>
          </p:nvPr>
        </p:nvSpPr>
        <p:spPr>
          <a:xfrm>
            <a:off x="1187450" y="1268413"/>
            <a:ext cx="6769100" cy="1080467"/>
          </a:xfrm>
          <a:prstGeom prst="rect">
            <a:avLst/>
          </a:prstGeom>
        </p:spPr>
        <p:txBody>
          <a:bodyPr/>
          <a:lstStyle>
            <a:lvl1pPr algn="ctr">
              <a:buFontTx/>
              <a:buNone/>
              <a:defRPr sz="5400" b="1"/>
            </a:lvl1pPr>
            <a:lvl2pPr algn="ctr">
              <a:buFontTx/>
              <a:buNone/>
              <a:defRPr/>
            </a:lvl2pPr>
            <a:lvl3pPr>
              <a:buFontTx/>
              <a:buNone/>
              <a:defRPr/>
            </a:lvl3pPr>
            <a:lvl4pPr>
              <a:buFontTx/>
              <a:buNone/>
              <a:defRPr/>
            </a:lvl4pPr>
            <a:lvl5pPr>
              <a:buFontTx/>
              <a:buNone/>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024933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0A838FCB-4321-421C-B6BE-CC3A79611A06}" type="slidenum">
              <a:rPr lang="en-GB"/>
              <a:pPr/>
              <a:t>‹#›</a:t>
            </a:fld>
            <a:endParaRPr lang="en-GB"/>
          </a:p>
        </p:txBody>
      </p:sp>
    </p:spTree>
    <p:extLst>
      <p:ext uri="{BB962C8B-B14F-4D97-AF65-F5344CB8AC3E}">
        <p14:creationId xmlns:p14="http://schemas.microsoft.com/office/powerpoint/2010/main" val="953489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a:xfrm>
            <a:off x="425450" y="407988"/>
            <a:ext cx="8261350" cy="1039812"/>
          </a:xfrm>
          <a:prstGeom prst="rect">
            <a:avLst/>
          </a:prstGeom>
        </p:spPr>
        <p:txBody>
          <a:bodyPr/>
          <a:lstStyle/>
          <a:p>
            <a:r>
              <a:rPr lang="nb-NO"/>
              <a:t>Klikk for å redigere tittelstil</a:t>
            </a:r>
            <a:endParaRPr lang="en-US"/>
          </a:p>
        </p:txBody>
      </p:sp>
      <p:sp>
        <p:nvSpPr>
          <p:cNvPr id="3" name="Content Placeholder 2"/>
          <p:cNvSpPr>
            <a:spLocks noGrp="1"/>
          </p:cNvSpPr>
          <p:nvPr>
            <p:ph idx="1"/>
          </p:nvPr>
        </p:nvSpPr>
        <p:spPr>
          <a:xfrm>
            <a:off x="457200" y="1752600"/>
            <a:ext cx="8229600" cy="4373563"/>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a:extLst>
              <a:ext uri="{FF2B5EF4-FFF2-40B4-BE49-F238E27FC236}">
                <a16:creationId xmlns:a16="http://schemas.microsoft.com/office/drawing/2014/main" id="{1FBAACDC-AA3E-0843-AD3C-87465C548830}"/>
              </a:ext>
            </a:extLst>
          </p:cNvPr>
          <p:cNvSpPr>
            <a:spLocks noGrp="1"/>
          </p:cNvSpPr>
          <p:nvPr>
            <p:ph type="dt" sz="half" idx="10"/>
          </p:nvPr>
        </p:nvSpPr>
        <p:spPr>
          <a:xfrm>
            <a:off x="457200" y="6356350"/>
            <a:ext cx="2133600" cy="365125"/>
          </a:xfrm>
          <a:prstGeom prst="rect">
            <a:avLst/>
          </a:prstGeom>
        </p:spPr>
        <p:txBody>
          <a:bodyPr/>
          <a:lstStyle>
            <a:lvl1pPr>
              <a:defRPr>
                <a:latin typeface="Arial" charset="0"/>
                <a:ea typeface="MS PGothic" charset="0"/>
                <a:cs typeface="MS PGothic" charset="0"/>
              </a:defRPr>
            </a:lvl1pPr>
          </a:lstStyle>
          <a:p>
            <a:pPr>
              <a:defRPr/>
            </a:pPr>
            <a:endParaRPr lang="en-US"/>
          </a:p>
        </p:txBody>
      </p:sp>
      <p:sp>
        <p:nvSpPr>
          <p:cNvPr id="5" name="Footer Placeholder 4">
            <a:extLst>
              <a:ext uri="{FF2B5EF4-FFF2-40B4-BE49-F238E27FC236}">
                <a16:creationId xmlns:a16="http://schemas.microsoft.com/office/drawing/2014/main" id="{6C5C4441-B090-BF45-899C-54EFA1585C54}"/>
              </a:ext>
            </a:extLst>
          </p:cNvPr>
          <p:cNvSpPr>
            <a:spLocks noGrp="1"/>
          </p:cNvSpPr>
          <p:nvPr>
            <p:ph type="ftr" sz="quarter" idx="11"/>
          </p:nvPr>
        </p:nvSpPr>
        <p:spPr>
          <a:xfrm>
            <a:off x="3124200" y="6356350"/>
            <a:ext cx="2895600" cy="365125"/>
          </a:xfrm>
          <a:prstGeom prst="rect">
            <a:avLst/>
          </a:prstGeom>
        </p:spPr>
        <p:txBody>
          <a:bodyPr/>
          <a:lstStyle>
            <a:lvl1pPr>
              <a:defRPr>
                <a:latin typeface="Arial" charset="0"/>
                <a:ea typeface="MS PGothic" charset="0"/>
                <a:cs typeface="MS PGothic" charset="0"/>
              </a:defRPr>
            </a:lvl1pPr>
          </a:lstStyle>
          <a:p>
            <a:pPr>
              <a:defRPr/>
            </a:pPr>
            <a:endParaRPr lang="en-US"/>
          </a:p>
        </p:txBody>
      </p:sp>
      <p:sp>
        <p:nvSpPr>
          <p:cNvPr id="6" name="Slide Number Placeholder 5">
            <a:extLst>
              <a:ext uri="{FF2B5EF4-FFF2-40B4-BE49-F238E27FC236}">
                <a16:creationId xmlns:a16="http://schemas.microsoft.com/office/drawing/2014/main" id="{D14AA9AF-0D11-554D-8A3F-6F98FAD8EB4D}"/>
              </a:ext>
            </a:extLst>
          </p:cNvPr>
          <p:cNvSpPr>
            <a:spLocks noGrp="1"/>
          </p:cNvSpPr>
          <p:nvPr>
            <p:ph type="sldNum" sz="quarter" idx="12"/>
          </p:nvPr>
        </p:nvSpPr>
        <p:spPr>
          <a:xfrm>
            <a:off x="6553200" y="6356350"/>
            <a:ext cx="2133600" cy="365125"/>
          </a:xfrm>
          <a:prstGeom prst="rect">
            <a:avLst/>
          </a:prstGeom>
        </p:spPr>
        <p:txBody>
          <a:bodyPr/>
          <a:lstStyle>
            <a:lvl1pPr>
              <a:defRPr>
                <a:latin typeface="Arial" charset="0"/>
                <a:ea typeface="MS PGothic" charset="0"/>
                <a:cs typeface="MS PGothic" charset="0"/>
              </a:defRPr>
            </a:lvl1pPr>
          </a:lstStyle>
          <a:p>
            <a:pPr>
              <a:defRPr/>
            </a:pPr>
            <a:fld id="{9CC4482A-6D95-4DA2-9D7C-28B1B51CB136}" type="slidenum">
              <a:rPr lang="en-US"/>
              <a:pPr>
                <a:defRPr/>
              </a:pPr>
              <a:t>‹#›</a:t>
            </a:fld>
            <a:endParaRPr lang="en-US"/>
          </a:p>
        </p:txBody>
      </p:sp>
    </p:spTree>
    <p:extLst>
      <p:ext uri="{BB962C8B-B14F-4D97-AF65-F5344CB8AC3E}">
        <p14:creationId xmlns:p14="http://schemas.microsoft.com/office/powerpoint/2010/main" val="2408566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Content Placeholder 12"/>
          <p:cNvSpPr>
            <a:spLocks noGrp="1"/>
          </p:cNvSpPr>
          <p:nvPr>
            <p:ph sz="quarter" idx="13"/>
          </p:nvPr>
        </p:nvSpPr>
        <p:spPr>
          <a:xfrm>
            <a:off x="1187450" y="1268413"/>
            <a:ext cx="6769100" cy="1080467"/>
          </a:xfrm>
          <a:prstGeom prst="rect">
            <a:avLst/>
          </a:prstGeom>
        </p:spPr>
        <p:txBody>
          <a:bodyPr/>
          <a:lstStyle>
            <a:lvl1pPr algn="ctr">
              <a:buFontTx/>
              <a:buNone/>
              <a:defRPr sz="5400" b="1"/>
            </a:lvl1pPr>
            <a:lvl2pPr algn="ctr">
              <a:buFontTx/>
              <a:buNone/>
              <a:defRPr/>
            </a:lvl2pPr>
            <a:lvl3pPr>
              <a:buFontTx/>
              <a:buNone/>
              <a:defRPr/>
            </a:lvl3pPr>
            <a:lvl4pPr>
              <a:buFontTx/>
              <a:buNone/>
              <a:defRPr/>
            </a:lvl4pPr>
            <a:lvl5pPr>
              <a:buFontTx/>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796028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0A838FCB-4321-421C-B6BE-CC3A79611A06}" type="slidenum">
              <a:rPr lang="en-GB"/>
              <a:pPr/>
              <a:t>‹#›</a:t>
            </a:fld>
            <a:endParaRPr lang="en-GB"/>
          </a:p>
        </p:txBody>
      </p:sp>
    </p:spTree>
    <p:extLst>
      <p:ext uri="{BB962C8B-B14F-4D97-AF65-F5344CB8AC3E}">
        <p14:creationId xmlns:p14="http://schemas.microsoft.com/office/powerpoint/2010/main" val="802839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6693759"/>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cs typeface="+mn-cs"/>
              </a:defRPr>
            </a:lvl1pPr>
          </a:lstStyle>
          <a:p>
            <a:pPr>
              <a:defRPr/>
            </a:pPr>
            <a:endParaRPr lang="en-GB"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cs typeface="+mn-cs"/>
              </a:defRPr>
            </a:lvl1pPr>
          </a:lstStyle>
          <a:p>
            <a:pPr>
              <a:defRPr/>
            </a:pPr>
            <a:endParaRPr lang="en-GB"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cs typeface="+mn-cs"/>
              </a:defRPr>
            </a:lvl1pPr>
          </a:lstStyle>
          <a:p>
            <a:pPr>
              <a:defRPr/>
            </a:pPr>
            <a:fld id="{BDD9B2FB-2424-49FB-B4FE-264DC37EFACD}" type="slidenum">
              <a:rPr lang="en-GB"/>
              <a:pPr>
                <a:defRPr/>
              </a:pPr>
              <a:t>‹#›</a:t>
            </a:fld>
            <a:endParaRPr lang="en-GB" dirty="0"/>
          </a:p>
        </p:txBody>
      </p:sp>
    </p:spTree>
    <p:extLst>
      <p:ext uri="{BB962C8B-B14F-4D97-AF65-F5344CB8AC3E}">
        <p14:creationId xmlns:p14="http://schemas.microsoft.com/office/powerpoint/2010/main" val="3242480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noChangeArrowheads="1"/>
          </p:cNvSpPr>
          <p:nvPr>
            <p:ph type="dt" sz="half" idx="10"/>
          </p:nvPr>
        </p:nvSpPr>
        <p:spPr>
          <a:xfrm>
            <a:off x="457200" y="6245225"/>
            <a:ext cx="2133600" cy="476250"/>
          </a:xfrm>
          <a:prstGeom prst="rect">
            <a:avLst/>
          </a:prstGeom>
        </p:spPr>
        <p:txBody>
          <a:bodyPr/>
          <a:lstStyle>
            <a:lvl1pPr>
              <a:defRPr>
                <a:latin typeface="Calibri" panose="020F0502020204030204" pitchFamily="34" charset="0"/>
              </a:defRPr>
            </a:lvl1pPr>
          </a:lstStyle>
          <a:p>
            <a:pPr>
              <a:defRPr/>
            </a:pPr>
            <a:endParaRPr lang="en-GB" dirty="0"/>
          </a:p>
        </p:txBody>
      </p:sp>
      <p:sp>
        <p:nvSpPr>
          <p:cNvPr id="3" name="Footer Placeholder 2"/>
          <p:cNvSpPr>
            <a:spLocks noGrp="1" noChangeArrowheads="1"/>
          </p:cNvSpPr>
          <p:nvPr>
            <p:ph type="ftr" sz="quarter" idx="11"/>
          </p:nvPr>
        </p:nvSpPr>
        <p:spPr>
          <a:xfrm>
            <a:off x="3124200" y="6245225"/>
            <a:ext cx="2895600" cy="476250"/>
          </a:xfrm>
          <a:prstGeom prst="rect">
            <a:avLst/>
          </a:prstGeom>
        </p:spPr>
        <p:txBody>
          <a:bodyPr/>
          <a:lstStyle>
            <a:lvl1pPr>
              <a:defRPr>
                <a:latin typeface="Calibri" panose="020F0502020204030204" pitchFamily="34" charset="0"/>
              </a:defRPr>
            </a:lvl1pPr>
          </a:lstStyle>
          <a:p>
            <a:pPr>
              <a:defRPr/>
            </a:pPr>
            <a:endParaRPr lang="en-GB" dirty="0"/>
          </a:p>
        </p:txBody>
      </p:sp>
      <p:sp>
        <p:nvSpPr>
          <p:cNvPr id="4" name="Slide Number Placeholder 3"/>
          <p:cNvSpPr>
            <a:spLocks noGrp="1" noChangeArrowheads="1"/>
          </p:cNvSpPr>
          <p:nvPr>
            <p:ph type="sldNum" sz="quarter" idx="12"/>
          </p:nvPr>
        </p:nvSpPr>
        <p:spPr>
          <a:xfrm>
            <a:off x="6553200" y="6245225"/>
            <a:ext cx="2133600" cy="476250"/>
          </a:xfrm>
          <a:prstGeom prst="rect">
            <a:avLst/>
          </a:prstGeom>
        </p:spPr>
        <p:txBody>
          <a:bodyPr/>
          <a:lstStyle>
            <a:lvl1pPr>
              <a:defRPr>
                <a:latin typeface="Calibri" panose="020F0502020204030204" pitchFamily="34" charset="0"/>
              </a:defRPr>
            </a:lvl1pPr>
          </a:lstStyle>
          <a:p>
            <a:pPr>
              <a:defRPr/>
            </a:pPr>
            <a:fld id="{02177D5B-6B6C-4FE8-9389-01B5F489F891}" type="slidenum">
              <a:rPr lang="en-GB"/>
              <a:pPr>
                <a:defRPr/>
              </a:pPr>
              <a:t>‹#›</a:t>
            </a:fld>
            <a:endParaRPr lang="en-GB" dirty="0"/>
          </a:p>
        </p:txBody>
      </p:sp>
    </p:spTree>
    <p:extLst>
      <p:ext uri="{BB962C8B-B14F-4D97-AF65-F5344CB8AC3E}">
        <p14:creationId xmlns:p14="http://schemas.microsoft.com/office/powerpoint/2010/main" val="341936684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jpe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theme" Target="../theme/theme2.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lowchart: Document 4"/>
          <p:cNvSpPr/>
          <p:nvPr userDrawn="1"/>
        </p:nvSpPr>
        <p:spPr>
          <a:xfrm>
            <a:off x="-180528" y="-2691680"/>
            <a:ext cx="9324528" cy="3384376"/>
          </a:xfrm>
          <a:prstGeom prst="flowChartDocument">
            <a:avLst/>
          </a:prstGeom>
          <a:gradFill flip="none" rotWithShape="1">
            <a:gsLst>
              <a:gs pos="0">
                <a:srgbClr val="499FBD"/>
              </a:gs>
              <a:gs pos="50000">
                <a:srgbClr val="CCFFFF">
                  <a:shade val="67500"/>
                  <a:satMod val="115000"/>
                </a:srgbClr>
              </a:gs>
              <a:gs pos="100000">
                <a:srgbClr val="44C0EB"/>
              </a:gs>
            </a:gsLst>
            <a:lin ang="8100000" scaled="1"/>
            <a:tileRect/>
          </a:gradFill>
          <a:ln/>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Flowchart: Document 5"/>
          <p:cNvSpPr/>
          <p:nvPr userDrawn="1"/>
        </p:nvSpPr>
        <p:spPr>
          <a:xfrm flipH="1" flipV="1">
            <a:off x="0" y="6165304"/>
            <a:ext cx="9180512" cy="3384376"/>
          </a:xfrm>
          <a:prstGeom prst="flowChartDocument">
            <a:avLst/>
          </a:prstGeom>
          <a:gradFill flip="none" rotWithShape="1">
            <a:gsLst>
              <a:gs pos="0">
                <a:srgbClr val="D66D08"/>
              </a:gs>
              <a:gs pos="50000">
                <a:srgbClr val="FFCC66">
                  <a:shade val="67500"/>
                  <a:satMod val="115000"/>
                </a:srgbClr>
              </a:gs>
              <a:gs pos="100000">
                <a:srgbClr val="EE7F14"/>
              </a:gs>
            </a:gsLst>
            <a:lin ang="5400000" scaled="1"/>
            <a:tileRect/>
          </a:gradFill>
          <a:ln/>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en-US"/>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6200" y="5791200"/>
            <a:ext cx="1571625" cy="93746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64" r:id="rId2"/>
    <p:sldLayoutId id="2147483669" r:id="rId3"/>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lowchart: Document 4"/>
          <p:cNvSpPr/>
          <p:nvPr userDrawn="1"/>
        </p:nvSpPr>
        <p:spPr>
          <a:xfrm>
            <a:off x="-180528" y="-2691680"/>
            <a:ext cx="9324528" cy="3384376"/>
          </a:xfrm>
          <a:prstGeom prst="flowChartDocument">
            <a:avLst/>
          </a:prstGeom>
          <a:gradFill flip="none" rotWithShape="1">
            <a:gsLst>
              <a:gs pos="0">
                <a:srgbClr val="499FBD"/>
              </a:gs>
              <a:gs pos="50000">
                <a:srgbClr val="CCFFFF">
                  <a:shade val="67500"/>
                  <a:satMod val="115000"/>
                </a:srgbClr>
              </a:gs>
              <a:gs pos="100000">
                <a:srgbClr val="44C0EB"/>
              </a:gs>
            </a:gsLst>
            <a:lin ang="8100000" scaled="1"/>
            <a:tileRect/>
          </a:gradFill>
          <a:ln/>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Flowchart: Document 5"/>
          <p:cNvSpPr/>
          <p:nvPr userDrawn="1"/>
        </p:nvSpPr>
        <p:spPr>
          <a:xfrm flipH="1" flipV="1">
            <a:off x="0" y="6165304"/>
            <a:ext cx="9180512" cy="3384376"/>
          </a:xfrm>
          <a:prstGeom prst="flowChartDocument">
            <a:avLst/>
          </a:prstGeom>
          <a:gradFill flip="none" rotWithShape="1">
            <a:gsLst>
              <a:gs pos="0">
                <a:srgbClr val="D66D08"/>
              </a:gs>
              <a:gs pos="50000">
                <a:srgbClr val="FFCC66">
                  <a:shade val="67500"/>
                  <a:satMod val="115000"/>
                </a:srgbClr>
              </a:gs>
              <a:gs pos="100000">
                <a:srgbClr val="EE7F14"/>
              </a:gs>
            </a:gsLst>
            <a:lin ang="5400000" scaled="1"/>
            <a:tileRect/>
          </a:gradFill>
          <a:ln/>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en-US"/>
          </a:p>
        </p:txBody>
      </p:sp>
      <p:pic>
        <p:nvPicPr>
          <p:cNvPr id="4" name="Picture 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200" y="5791200"/>
            <a:ext cx="1571625" cy="937461"/>
          </a:xfrm>
          <a:prstGeom prst="rect">
            <a:avLst/>
          </a:prstGeom>
        </p:spPr>
      </p:pic>
    </p:spTree>
    <p:extLst>
      <p:ext uri="{BB962C8B-B14F-4D97-AF65-F5344CB8AC3E}">
        <p14:creationId xmlns:p14="http://schemas.microsoft.com/office/powerpoint/2010/main" val="3526050363"/>
      </p:ext>
    </p:extLst>
  </p:cSld>
  <p:clrMap bg1="lt1" tx1="dk1" bg2="lt2" tx2="dk2" accent1="accent1" accent2="accent2" accent3="accent3" accent4="accent4" accent5="accent5" accent6="accent6" hlink="hlink" folHlink="folHlink"/>
  <p:sldLayoutIdLst>
    <p:sldLayoutId id="2147483663" r:id="rId1"/>
    <p:sldLayoutId id="2147483665" r:id="rId2"/>
    <p:sldLayoutId id="2147483666" r:id="rId3"/>
    <p:sldLayoutId id="2147483667" r:id="rId4"/>
    <p:sldLayoutId id="2147483670" r:id="rId5"/>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hyperlink" Target="https://www.google.com/imgres?imgurl=https%3A%2F%2Fthewiredworldofjd.files.wordpress.com%2F2010%2F01%2Fmodule2.jpg&amp;imgrefurl=https%3A%2F%2Fthewiredworldofjd.wordpress.com%2F2010%2F01%2F09%2Fzippys-friends%2F&amp;docid=ODVrQt0uPWuyMM&amp;tbnid=XWhZaLYw6f9azM%3A&amp;vet=10ahUKEwj7g5PG8O7iAhXww1kKHRgWAOYQMwg-KAUwBQ..i&amp;w=188&amp;h=120&amp;bih=785&amp;biw=1333&amp;q=Zippy's%20friends%20module%20images&amp;ved=0ahUKEwj7g5PG8O7iAhXww1kKHRgWAOYQMwg-KAUwBQ&amp;iact=mrc&amp;uact=8" TargetMode="External"/><Relationship Id="rId2" Type="http://schemas.openxmlformats.org/officeDocument/2006/relationships/image" Target="../media/image2.png"/><Relationship Id="rId1" Type="http://schemas.openxmlformats.org/officeDocument/2006/relationships/slideLayout" Target="../slideLayouts/slideLayout5.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hyperlink" Target="https://www.google.com/imgres?imgurl=https%3A%2F%2Fthewiredworldofjd.files.wordpress.com%2F2010%2F01%2Fmodule2.jpg&amp;imgrefurl=https%3A%2F%2Fthewiredworldofjd.wordpress.com%2F2010%2F01%2F09%2Fzippys-friends%2F&amp;docid=ODVrQt0uPWuyMM&amp;tbnid=XWhZaLYw6f9azM%3A&amp;vet=10ahUKEwj7g5PG8O7iAhXww1kKHRgWAOYQMwg-KAUwBQ..i&amp;w=188&amp;h=120&amp;bih=785&amp;biw=1333&amp;q=Zippy's%20friends%20module%20images&amp;ved=0ahUKEwj7g5PG8O7iAhXww1kKHRgWAOYQMwg-KAUwBQ&amp;iact=mrc&amp;uact=8" TargetMode="External"/><Relationship Id="rId2" Type="http://schemas.openxmlformats.org/officeDocument/2006/relationships/image" Target="../media/image2.png"/><Relationship Id="rId1" Type="http://schemas.openxmlformats.org/officeDocument/2006/relationships/slideLayout" Target="../slideLayouts/slideLayout5.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20.tiff"/></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2.png"/><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hyperlink" Target="mailto:info@alexpantonfoundation.ky"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hyperlink" Target="https://www.partnershipforchildren.org.uk/"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9DE4D91-52DF-4798-854A-07F9BAD16762}"/>
              </a:ext>
            </a:extLst>
          </p:cNvPr>
          <p:cNvSpPr>
            <a:spLocks noGrp="1"/>
          </p:cNvSpPr>
          <p:nvPr>
            <p:ph type="body" sz="half" idx="4294967295"/>
          </p:nvPr>
        </p:nvSpPr>
        <p:spPr>
          <a:xfrm>
            <a:off x="533400" y="1676400"/>
            <a:ext cx="4038600" cy="3048000"/>
          </a:xfrm>
          <a:prstGeom prst="rect">
            <a:avLst/>
          </a:prstGeom>
        </p:spPr>
        <p:txBody>
          <a:bodyPr/>
          <a:lstStyle/>
          <a:p>
            <a:pPr marL="0" indent="0" algn="ctr">
              <a:buNone/>
            </a:pPr>
            <a:r>
              <a:rPr lang="en-US" b="1" dirty="0">
                <a:solidFill>
                  <a:srgbClr val="00B0F0"/>
                </a:solidFill>
              </a:rPr>
              <a:t>SOCIAL &amp; EMOTIONAL LITERACY PROGRAMMES:</a:t>
            </a:r>
          </a:p>
          <a:p>
            <a:pPr marL="0" indent="0" algn="ctr">
              <a:buNone/>
            </a:pPr>
            <a:r>
              <a:rPr lang="en-GB" b="1" i="1" dirty="0" err="1">
                <a:solidFill>
                  <a:srgbClr val="00B0F0"/>
                </a:solidFill>
              </a:rPr>
              <a:t>Zippy’s</a:t>
            </a:r>
            <a:r>
              <a:rPr lang="en-GB" b="1" i="1" dirty="0">
                <a:solidFill>
                  <a:srgbClr val="00B0F0"/>
                </a:solidFill>
              </a:rPr>
              <a:t> Friends</a:t>
            </a:r>
            <a:r>
              <a:rPr lang="en-GB" b="1" dirty="0">
                <a:solidFill>
                  <a:srgbClr val="00B0F0"/>
                </a:solidFill>
              </a:rPr>
              <a:t> and </a:t>
            </a:r>
            <a:r>
              <a:rPr lang="en-GB" b="1" i="1" dirty="0">
                <a:solidFill>
                  <a:srgbClr val="00B0F0"/>
                </a:solidFill>
              </a:rPr>
              <a:t>Apple’s Friends</a:t>
            </a:r>
            <a:endParaRPr lang="en-KY" dirty="0">
              <a:solidFill>
                <a:srgbClr val="00B0F0"/>
              </a:solidFill>
            </a:endParaRPr>
          </a:p>
        </p:txBody>
      </p:sp>
      <p:pic>
        <p:nvPicPr>
          <p:cNvPr id="5" name="Picture 2" descr="C:\Users\xsotiriou\Downloads\APF_logo_colour.png">
            <a:extLst>
              <a:ext uri="{FF2B5EF4-FFF2-40B4-BE49-F238E27FC236}">
                <a16:creationId xmlns:a16="http://schemas.microsoft.com/office/drawing/2014/main" id="{81164391-C913-4D17-BA77-E5F722202AD6}"/>
              </a:ext>
            </a:extLst>
          </p:cNvPr>
          <p:cNvPicPr>
            <a:picLocks noChangeAspect="1" noChangeArrowheads="1"/>
          </p:cNvPicPr>
          <p:nvPr/>
        </p:nvPicPr>
        <p:blipFill>
          <a:blip r:embed="rId3" cstate="print"/>
          <a:srcRect/>
          <a:stretch>
            <a:fillRect/>
          </a:stretch>
        </p:blipFill>
        <p:spPr bwMode="auto">
          <a:xfrm>
            <a:off x="5105400" y="1143000"/>
            <a:ext cx="3810000" cy="3810000"/>
          </a:xfrm>
          <a:prstGeom prst="rect">
            <a:avLst/>
          </a:prstGeom>
          <a:noFill/>
        </p:spPr>
      </p:pic>
    </p:spTree>
    <p:extLst>
      <p:ext uri="{BB962C8B-B14F-4D97-AF65-F5344CB8AC3E}">
        <p14:creationId xmlns:p14="http://schemas.microsoft.com/office/powerpoint/2010/main" val="1177595098"/>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43696-CB93-46C9-83E5-5B2F18173151}"/>
              </a:ext>
            </a:extLst>
          </p:cNvPr>
          <p:cNvSpPr>
            <a:spLocks noGrp="1"/>
          </p:cNvSpPr>
          <p:nvPr>
            <p:ph type="title"/>
          </p:nvPr>
        </p:nvSpPr>
        <p:spPr/>
        <p:txBody>
          <a:bodyPr/>
          <a:lstStyle/>
          <a:p>
            <a:r>
              <a:rPr lang="en-US" b="1" dirty="0"/>
              <a:t>Module 1: Feelings </a:t>
            </a:r>
          </a:p>
        </p:txBody>
      </p:sp>
      <p:sp>
        <p:nvSpPr>
          <p:cNvPr id="3" name="Text Placeholder 2">
            <a:extLst>
              <a:ext uri="{FF2B5EF4-FFF2-40B4-BE49-F238E27FC236}">
                <a16:creationId xmlns:a16="http://schemas.microsoft.com/office/drawing/2014/main" id="{16F6504F-6D6F-472E-8618-0CB336B8B087}"/>
              </a:ext>
            </a:extLst>
          </p:cNvPr>
          <p:cNvSpPr>
            <a:spLocks noGrp="1"/>
          </p:cNvSpPr>
          <p:nvPr>
            <p:ph type="body" sz="half" idx="1"/>
          </p:nvPr>
        </p:nvSpPr>
        <p:spPr>
          <a:xfrm>
            <a:off x="457200" y="1600200"/>
            <a:ext cx="7924800" cy="4525963"/>
          </a:xfrm>
        </p:spPr>
        <p:txBody>
          <a:bodyPr/>
          <a:lstStyle/>
          <a:p>
            <a:r>
              <a:rPr lang="en-US" b="1" dirty="0">
                <a:solidFill>
                  <a:srgbClr val="FFC000"/>
                </a:solidFill>
              </a:rPr>
              <a:t>Goal: </a:t>
            </a:r>
            <a:r>
              <a:rPr lang="en-US" dirty="0"/>
              <a:t>To improve children’s abilities to </a:t>
            </a:r>
            <a:r>
              <a:rPr lang="en-US" dirty="0" err="1"/>
              <a:t>recognise</a:t>
            </a:r>
            <a:r>
              <a:rPr lang="en-US" dirty="0"/>
              <a:t> difficult feelings and to identify coping strategies to deal with those feelings</a:t>
            </a:r>
          </a:p>
          <a:p>
            <a:pPr lvl="2"/>
            <a:r>
              <a:rPr lang="en-US" dirty="0"/>
              <a:t>Session 1: Feeling sad – feeling happy</a:t>
            </a:r>
          </a:p>
          <a:p>
            <a:pPr lvl="2"/>
            <a:r>
              <a:rPr lang="en-US" dirty="0"/>
              <a:t>Session 2: Feeling angry or annoyed</a:t>
            </a:r>
          </a:p>
          <a:p>
            <a:pPr lvl="2"/>
            <a:r>
              <a:rPr lang="en-US" dirty="0"/>
              <a:t>Session 3: Feeling jealous </a:t>
            </a:r>
          </a:p>
          <a:p>
            <a:pPr lvl="2"/>
            <a:r>
              <a:rPr lang="en-US" dirty="0"/>
              <a:t>Session 4: Feeling nervous </a:t>
            </a:r>
          </a:p>
          <a:p>
            <a:endParaRPr lang="en-US" dirty="0"/>
          </a:p>
          <a:p>
            <a:pPr marL="0" indent="0">
              <a:buNone/>
            </a:pPr>
            <a:r>
              <a:rPr lang="en-US" dirty="0"/>
              <a:t> </a:t>
            </a:r>
          </a:p>
          <a:p>
            <a:pPr marL="0" indent="0">
              <a:buNone/>
            </a:pPr>
            <a:endParaRPr lang="en-US" dirty="0"/>
          </a:p>
          <a:p>
            <a:pPr marL="0" indent="0">
              <a:buNone/>
            </a:pPr>
            <a:r>
              <a:rPr lang="en-US" dirty="0"/>
              <a:t> </a:t>
            </a:r>
          </a:p>
        </p:txBody>
      </p:sp>
      <p:pic>
        <p:nvPicPr>
          <p:cNvPr id="5" name="Picture 2" descr="C:\Users\xsotiriou\Downloads\APF_logo_colour.png">
            <a:extLst>
              <a:ext uri="{FF2B5EF4-FFF2-40B4-BE49-F238E27FC236}">
                <a16:creationId xmlns:a16="http://schemas.microsoft.com/office/drawing/2014/main" id="{FFC82B1B-8E92-4B4C-9553-BDBD37E04DC1}"/>
              </a:ext>
            </a:extLst>
          </p:cNvPr>
          <p:cNvPicPr>
            <a:picLocks noChangeAspect="1" noChangeArrowheads="1"/>
          </p:cNvPicPr>
          <p:nvPr/>
        </p:nvPicPr>
        <p:blipFill>
          <a:blip r:embed="rId2" cstate="print"/>
          <a:srcRect/>
          <a:stretch>
            <a:fillRect/>
          </a:stretch>
        </p:blipFill>
        <p:spPr bwMode="auto">
          <a:xfrm>
            <a:off x="1524000" y="5619750"/>
            <a:ext cx="1238250" cy="1238250"/>
          </a:xfrm>
          <a:prstGeom prst="rect">
            <a:avLst/>
          </a:prstGeom>
          <a:noFill/>
        </p:spPr>
      </p:pic>
      <p:pic>
        <p:nvPicPr>
          <p:cNvPr id="7" name="Picture 6" descr="A screenshot of a cell phone&#10;&#10;Description automatically generated">
            <a:extLst>
              <a:ext uri="{FF2B5EF4-FFF2-40B4-BE49-F238E27FC236}">
                <a16:creationId xmlns:a16="http://schemas.microsoft.com/office/drawing/2014/main" id="{8937F8AA-2680-4FD4-935A-769126BDC2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4191000"/>
            <a:ext cx="2895600" cy="2117725"/>
          </a:xfrm>
          <a:prstGeom prst="rect">
            <a:avLst/>
          </a:prstGeom>
        </p:spPr>
      </p:pic>
    </p:spTree>
    <p:extLst>
      <p:ext uri="{BB962C8B-B14F-4D97-AF65-F5344CB8AC3E}">
        <p14:creationId xmlns:p14="http://schemas.microsoft.com/office/powerpoint/2010/main" val="6220293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B4B25-28EA-4D5F-84FA-9DEF810338C7}"/>
              </a:ext>
            </a:extLst>
          </p:cNvPr>
          <p:cNvSpPr>
            <a:spLocks noGrp="1"/>
          </p:cNvSpPr>
          <p:nvPr>
            <p:ph type="title"/>
          </p:nvPr>
        </p:nvSpPr>
        <p:spPr/>
        <p:txBody>
          <a:bodyPr/>
          <a:lstStyle/>
          <a:p>
            <a:r>
              <a:rPr lang="en-US" b="1" dirty="0"/>
              <a:t>Module 2: Communication </a:t>
            </a:r>
          </a:p>
        </p:txBody>
      </p:sp>
      <p:sp>
        <p:nvSpPr>
          <p:cNvPr id="3" name="Text Placeholder 2">
            <a:extLst>
              <a:ext uri="{FF2B5EF4-FFF2-40B4-BE49-F238E27FC236}">
                <a16:creationId xmlns:a16="http://schemas.microsoft.com/office/drawing/2014/main" id="{0563C173-8EF8-4ABF-8CCC-B71A43DA9FBC}"/>
              </a:ext>
            </a:extLst>
          </p:cNvPr>
          <p:cNvSpPr>
            <a:spLocks noGrp="1"/>
          </p:cNvSpPr>
          <p:nvPr>
            <p:ph type="body" sz="half" idx="1"/>
          </p:nvPr>
        </p:nvSpPr>
        <p:spPr>
          <a:xfrm>
            <a:off x="457200" y="1600200"/>
            <a:ext cx="8763000" cy="4525963"/>
          </a:xfrm>
        </p:spPr>
        <p:txBody>
          <a:bodyPr/>
          <a:lstStyle/>
          <a:p>
            <a:r>
              <a:rPr lang="en-US" b="1" dirty="0">
                <a:solidFill>
                  <a:srgbClr val="0070C0"/>
                </a:solidFill>
              </a:rPr>
              <a:t>Goal: </a:t>
            </a:r>
            <a:r>
              <a:rPr lang="en-US" dirty="0"/>
              <a:t>To improve children’s abilities to communicate their feelings </a:t>
            </a:r>
          </a:p>
          <a:p>
            <a:pPr lvl="2"/>
            <a:r>
              <a:rPr lang="en-US" dirty="0"/>
              <a:t>Session 1: Improving communication </a:t>
            </a:r>
          </a:p>
          <a:p>
            <a:pPr lvl="2"/>
            <a:r>
              <a:rPr lang="en-US" dirty="0"/>
              <a:t>Session 2:Listening </a:t>
            </a:r>
          </a:p>
          <a:p>
            <a:pPr lvl="2"/>
            <a:r>
              <a:rPr lang="en-US" dirty="0"/>
              <a:t>Session 3:Who can help us? </a:t>
            </a:r>
          </a:p>
          <a:p>
            <a:pPr lvl="2"/>
            <a:r>
              <a:rPr lang="en-US" dirty="0"/>
              <a:t>Session 4:Saying what you want to say </a:t>
            </a:r>
          </a:p>
          <a:p>
            <a:pPr marL="457200" lvl="1" indent="0">
              <a:buNone/>
            </a:pPr>
            <a:endParaRPr lang="en-US" dirty="0"/>
          </a:p>
        </p:txBody>
      </p:sp>
      <p:pic>
        <p:nvPicPr>
          <p:cNvPr id="5" name="Picture 2" descr="C:\Users\xsotiriou\Downloads\APF_logo_colour.png">
            <a:extLst>
              <a:ext uri="{FF2B5EF4-FFF2-40B4-BE49-F238E27FC236}">
                <a16:creationId xmlns:a16="http://schemas.microsoft.com/office/drawing/2014/main" id="{9E51ADBF-F26F-438F-81A1-7F37D223B929}"/>
              </a:ext>
            </a:extLst>
          </p:cNvPr>
          <p:cNvPicPr>
            <a:picLocks noChangeAspect="1" noChangeArrowheads="1"/>
          </p:cNvPicPr>
          <p:nvPr/>
        </p:nvPicPr>
        <p:blipFill>
          <a:blip r:embed="rId2" cstate="print"/>
          <a:srcRect/>
          <a:stretch>
            <a:fillRect/>
          </a:stretch>
        </p:blipFill>
        <p:spPr bwMode="auto">
          <a:xfrm>
            <a:off x="1524000" y="5619750"/>
            <a:ext cx="1238250" cy="1238250"/>
          </a:xfrm>
          <a:prstGeom prst="rect">
            <a:avLst/>
          </a:prstGeom>
          <a:noFill/>
        </p:spPr>
      </p:pic>
      <p:pic>
        <p:nvPicPr>
          <p:cNvPr id="1027" name="Picture 3" descr="Image result for Zippy's friends module images">
            <a:hlinkClick r:id="rId3"/>
            <a:extLst>
              <a:ext uri="{FF2B5EF4-FFF2-40B4-BE49-F238E27FC236}">
                <a16:creationId xmlns:a16="http://schemas.microsoft.com/office/drawing/2014/main" id="{54132B54-D143-430C-AE37-C2AE7F312D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4419600"/>
            <a:ext cx="2495550" cy="167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28778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92661-1BE1-49AF-8DCA-901EBF8B231A}"/>
              </a:ext>
            </a:extLst>
          </p:cNvPr>
          <p:cNvSpPr>
            <a:spLocks noGrp="1"/>
          </p:cNvSpPr>
          <p:nvPr>
            <p:ph type="title"/>
          </p:nvPr>
        </p:nvSpPr>
        <p:spPr>
          <a:xfrm>
            <a:off x="76200" y="274638"/>
            <a:ext cx="8839200" cy="1143000"/>
          </a:xfrm>
        </p:spPr>
        <p:txBody>
          <a:bodyPr/>
          <a:lstStyle/>
          <a:p>
            <a:r>
              <a:rPr lang="en-US" b="1" dirty="0"/>
              <a:t>Module 3: Making and Breaking Relationships </a:t>
            </a:r>
          </a:p>
        </p:txBody>
      </p:sp>
      <p:sp>
        <p:nvSpPr>
          <p:cNvPr id="3" name="Text Placeholder 2">
            <a:extLst>
              <a:ext uri="{FF2B5EF4-FFF2-40B4-BE49-F238E27FC236}">
                <a16:creationId xmlns:a16="http://schemas.microsoft.com/office/drawing/2014/main" id="{CA654351-A9DC-4A2A-BD8B-9DEBA209BDA8}"/>
              </a:ext>
            </a:extLst>
          </p:cNvPr>
          <p:cNvSpPr>
            <a:spLocks noGrp="1"/>
          </p:cNvSpPr>
          <p:nvPr>
            <p:ph type="body" sz="half" idx="1"/>
          </p:nvPr>
        </p:nvSpPr>
        <p:spPr>
          <a:xfrm>
            <a:off x="457200" y="1600200"/>
            <a:ext cx="8839200" cy="4525963"/>
          </a:xfrm>
        </p:spPr>
        <p:txBody>
          <a:bodyPr/>
          <a:lstStyle/>
          <a:p>
            <a:endParaRPr lang="en-US" dirty="0"/>
          </a:p>
          <a:p>
            <a:r>
              <a:rPr lang="en-US" b="1" dirty="0">
                <a:solidFill>
                  <a:srgbClr val="00B050"/>
                </a:solidFill>
              </a:rPr>
              <a:t>Goal: </a:t>
            </a:r>
            <a:r>
              <a:rPr lang="en-US" dirty="0"/>
              <a:t>To improve children’s abilities to make friends and to cope with rejection and loneliness </a:t>
            </a:r>
          </a:p>
          <a:p>
            <a:pPr lvl="2"/>
            <a:r>
              <a:rPr lang="en-US" dirty="0"/>
              <a:t>Session 1: How to keep a friend </a:t>
            </a:r>
          </a:p>
          <a:p>
            <a:pPr lvl="2"/>
            <a:r>
              <a:rPr lang="en-US" dirty="0"/>
              <a:t>Session 2:Dealing with loneliness and rejection</a:t>
            </a:r>
          </a:p>
          <a:p>
            <a:pPr lvl="2"/>
            <a:r>
              <a:rPr lang="en-US" dirty="0"/>
              <a:t>Session 3:How to resolve conflicts with friends </a:t>
            </a:r>
          </a:p>
          <a:p>
            <a:pPr marL="0" indent="0">
              <a:buNone/>
            </a:pPr>
            <a:endParaRPr lang="en-US" dirty="0"/>
          </a:p>
        </p:txBody>
      </p:sp>
      <p:pic>
        <p:nvPicPr>
          <p:cNvPr id="5" name="Picture 2" descr="C:\Users\xsotiriou\Downloads\APF_logo_colour.png">
            <a:extLst>
              <a:ext uri="{FF2B5EF4-FFF2-40B4-BE49-F238E27FC236}">
                <a16:creationId xmlns:a16="http://schemas.microsoft.com/office/drawing/2014/main" id="{15D6C3E4-B1A8-400E-8B3C-3D3AD440DF3A}"/>
              </a:ext>
            </a:extLst>
          </p:cNvPr>
          <p:cNvPicPr>
            <a:picLocks noChangeAspect="1" noChangeArrowheads="1"/>
          </p:cNvPicPr>
          <p:nvPr/>
        </p:nvPicPr>
        <p:blipFill>
          <a:blip r:embed="rId2" cstate="print"/>
          <a:srcRect/>
          <a:stretch>
            <a:fillRect/>
          </a:stretch>
        </p:blipFill>
        <p:spPr bwMode="auto">
          <a:xfrm>
            <a:off x="1524000" y="5619750"/>
            <a:ext cx="1238250" cy="1238250"/>
          </a:xfrm>
          <a:prstGeom prst="rect">
            <a:avLst/>
          </a:prstGeom>
          <a:noFill/>
        </p:spPr>
      </p:pic>
      <p:pic>
        <p:nvPicPr>
          <p:cNvPr id="2051" name="Picture 3" descr="Image result for Zippy's friends module images">
            <a:hlinkClick r:id="rId3"/>
            <a:extLst>
              <a:ext uri="{FF2B5EF4-FFF2-40B4-BE49-F238E27FC236}">
                <a16:creationId xmlns:a16="http://schemas.microsoft.com/office/drawing/2014/main" id="{13DBA56C-0225-4D93-8C99-F8612DBE52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4495800"/>
            <a:ext cx="2895600" cy="1812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94166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B5F0C-1C8B-4E48-B187-30BB67B97E69}"/>
              </a:ext>
            </a:extLst>
          </p:cNvPr>
          <p:cNvSpPr>
            <a:spLocks noGrp="1"/>
          </p:cNvSpPr>
          <p:nvPr>
            <p:ph type="title"/>
          </p:nvPr>
        </p:nvSpPr>
        <p:spPr/>
        <p:txBody>
          <a:bodyPr/>
          <a:lstStyle/>
          <a:p>
            <a:r>
              <a:rPr lang="en-US" b="1" dirty="0"/>
              <a:t>Module 4: Conflict Resolution </a:t>
            </a:r>
          </a:p>
        </p:txBody>
      </p:sp>
      <p:sp>
        <p:nvSpPr>
          <p:cNvPr id="3" name="Text Placeholder 2">
            <a:extLst>
              <a:ext uri="{FF2B5EF4-FFF2-40B4-BE49-F238E27FC236}">
                <a16:creationId xmlns:a16="http://schemas.microsoft.com/office/drawing/2014/main" id="{73B39844-E24F-4093-B727-06569FC5627B}"/>
              </a:ext>
            </a:extLst>
          </p:cNvPr>
          <p:cNvSpPr>
            <a:spLocks noGrp="1"/>
          </p:cNvSpPr>
          <p:nvPr>
            <p:ph type="body" sz="half" idx="1"/>
          </p:nvPr>
        </p:nvSpPr>
        <p:spPr>
          <a:xfrm>
            <a:off x="457200" y="1600200"/>
            <a:ext cx="8610600" cy="4525963"/>
          </a:xfrm>
        </p:spPr>
        <p:txBody>
          <a:bodyPr/>
          <a:lstStyle/>
          <a:p>
            <a:r>
              <a:rPr lang="en-US" b="1" dirty="0">
                <a:solidFill>
                  <a:srgbClr val="FF0000"/>
                </a:solidFill>
              </a:rPr>
              <a:t>Goal: </a:t>
            </a:r>
            <a:r>
              <a:rPr lang="en-US" dirty="0"/>
              <a:t>To improve children’s abilities to resolve conflicts </a:t>
            </a:r>
          </a:p>
          <a:p>
            <a:pPr lvl="2"/>
            <a:r>
              <a:rPr lang="en-US" dirty="0"/>
              <a:t>Session 1: How to </a:t>
            </a:r>
            <a:r>
              <a:rPr lang="en-US" dirty="0" err="1"/>
              <a:t>recognise</a:t>
            </a:r>
            <a:r>
              <a:rPr lang="en-US" dirty="0"/>
              <a:t> good solutions </a:t>
            </a:r>
          </a:p>
          <a:p>
            <a:pPr lvl="2"/>
            <a:r>
              <a:rPr lang="en-US" dirty="0"/>
              <a:t>Session 2:Bullying </a:t>
            </a:r>
          </a:p>
          <a:p>
            <a:pPr lvl="2"/>
            <a:r>
              <a:rPr lang="en-US" dirty="0"/>
              <a:t>Session 3:Solving problems Session </a:t>
            </a:r>
          </a:p>
          <a:p>
            <a:pPr lvl="2"/>
            <a:r>
              <a:rPr lang="en-US" dirty="0"/>
              <a:t>4:Helping others to resolve conflicts </a:t>
            </a:r>
          </a:p>
        </p:txBody>
      </p:sp>
      <p:pic>
        <p:nvPicPr>
          <p:cNvPr id="5" name="Picture 2" descr="C:\Users\xsotiriou\Downloads\APF_logo_colour.png">
            <a:extLst>
              <a:ext uri="{FF2B5EF4-FFF2-40B4-BE49-F238E27FC236}">
                <a16:creationId xmlns:a16="http://schemas.microsoft.com/office/drawing/2014/main" id="{DC4FBD45-B4A8-4EAB-ACE9-CC0BB3CBA455}"/>
              </a:ext>
            </a:extLst>
          </p:cNvPr>
          <p:cNvPicPr>
            <a:picLocks noChangeAspect="1" noChangeArrowheads="1"/>
          </p:cNvPicPr>
          <p:nvPr/>
        </p:nvPicPr>
        <p:blipFill>
          <a:blip r:embed="rId2" cstate="print"/>
          <a:srcRect/>
          <a:stretch>
            <a:fillRect/>
          </a:stretch>
        </p:blipFill>
        <p:spPr bwMode="auto">
          <a:xfrm>
            <a:off x="1524000" y="5619750"/>
            <a:ext cx="1238250" cy="1238250"/>
          </a:xfrm>
          <a:prstGeom prst="rect">
            <a:avLst/>
          </a:prstGeom>
          <a:noFill/>
        </p:spPr>
      </p:pic>
      <p:pic>
        <p:nvPicPr>
          <p:cNvPr id="7" name="Picture 6">
            <a:extLst>
              <a:ext uri="{FF2B5EF4-FFF2-40B4-BE49-F238E27FC236}">
                <a16:creationId xmlns:a16="http://schemas.microsoft.com/office/drawing/2014/main" id="{D64FAF17-AE0A-41C9-ADFE-E326AD8B3B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0" y="4419600"/>
            <a:ext cx="2362200" cy="1600200"/>
          </a:xfrm>
          <a:prstGeom prst="rect">
            <a:avLst/>
          </a:prstGeom>
        </p:spPr>
      </p:pic>
    </p:spTree>
    <p:extLst>
      <p:ext uri="{BB962C8B-B14F-4D97-AF65-F5344CB8AC3E}">
        <p14:creationId xmlns:p14="http://schemas.microsoft.com/office/powerpoint/2010/main" val="32983841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DF341-0A82-4A94-BD92-002A3F8BFB7B}"/>
              </a:ext>
            </a:extLst>
          </p:cNvPr>
          <p:cNvSpPr>
            <a:spLocks noGrp="1"/>
          </p:cNvSpPr>
          <p:nvPr>
            <p:ph type="title"/>
          </p:nvPr>
        </p:nvSpPr>
        <p:spPr/>
        <p:txBody>
          <a:bodyPr/>
          <a:lstStyle/>
          <a:p>
            <a:r>
              <a:rPr lang="en-US" b="1" dirty="0"/>
              <a:t>Module 5: Dealing with Change and Loss </a:t>
            </a:r>
          </a:p>
        </p:txBody>
      </p:sp>
      <p:sp>
        <p:nvSpPr>
          <p:cNvPr id="3" name="Text Placeholder 2">
            <a:extLst>
              <a:ext uri="{FF2B5EF4-FFF2-40B4-BE49-F238E27FC236}">
                <a16:creationId xmlns:a16="http://schemas.microsoft.com/office/drawing/2014/main" id="{2E43D9FD-4DDD-44C0-91A4-CEC7F730B1B7}"/>
              </a:ext>
            </a:extLst>
          </p:cNvPr>
          <p:cNvSpPr>
            <a:spLocks noGrp="1"/>
          </p:cNvSpPr>
          <p:nvPr>
            <p:ph type="body" sz="half" idx="1"/>
          </p:nvPr>
        </p:nvSpPr>
        <p:spPr>
          <a:xfrm>
            <a:off x="228600" y="2040110"/>
            <a:ext cx="8534400" cy="4525963"/>
          </a:xfrm>
        </p:spPr>
        <p:txBody>
          <a:bodyPr/>
          <a:lstStyle/>
          <a:p>
            <a:r>
              <a:rPr lang="en-US" b="1" dirty="0">
                <a:solidFill>
                  <a:srgbClr val="44C0EB"/>
                </a:solidFill>
              </a:rPr>
              <a:t>Goal: </a:t>
            </a:r>
            <a:r>
              <a:rPr lang="en-US" dirty="0"/>
              <a:t>To improve children’s abilities to cope with change and loss </a:t>
            </a:r>
          </a:p>
          <a:p>
            <a:pPr lvl="2"/>
            <a:r>
              <a:rPr lang="en-US" dirty="0"/>
              <a:t>Session 1: Change and loss are part of life</a:t>
            </a:r>
          </a:p>
          <a:p>
            <a:pPr lvl="2"/>
            <a:r>
              <a:rPr lang="en-US" dirty="0"/>
              <a:t>Session 2:Coping with death </a:t>
            </a:r>
          </a:p>
          <a:p>
            <a:pPr lvl="2"/>
            <a:r>
              <a:rPr lang="en-US" dirty="0"/>
              <a:t>Session 3:Visit to a graveyard </a:t>
            </a:r>
          </a:p>
          <a:p>
            <a:pPr lvl="2"/>
            <a:r>
              <a:rPr lang="en-US" dirty="0"/>
              <a:t>Session 4:Learning from change and loss </a:t>
            </a:r>
          </a:p>
          <a:p>
            <a:pPr lvl="2"/>
            <a:endParaRPr lang="en-US" dirty="0"/>
          </a:p>
          <a:p>
            <a:pPr lvl="2"/>
            <a:endParaRPr lang="en-US" dirty="0"/>
          </a:p>
          <a:p>
            <a:pPr lvl="2"/>
            <a:endParaRPr lang="en-US" dirty="0"/>
          </a:p>
          <a:p>
            <a:pPr marL="0" indent="0">
              <a:buNone/>
            </a:pPr>
            <a:r>
              <a:rPr lang="en-US" dirty="0"/>
              <a:t> </a:t>
            </a:r>
          </a:p>
          <a:p>
            <a:pPr marL="0" indent="0">
              <a:buNone/>
            </a:pPr>
            <a:r>
              <a:rPr lang="en-US" dirty="0"/>
              <a:t> </a:t>
            </a:r>
          </a:p>
          <a:p>
            <a:pPr marL="0" indent="0">
              <a:buNone/>
            </a:pPr>
            <a:r>
              <a:rPr lang="en-US" dirty="0"/>
              <a:t> </a:t>
            </a:r>
          </a:p>
        </p:txBody>
      </p:sp>
      <p:pic>
        <p:nvPicPr>
          <p:cNvPr id="5" name="Picture 2" descr="C:\Users\xsotiriou\Downloads\APF_logo_colour.png">
            <a:extLst>
              <a:ext uri="{FF2B5EF4-FFF2-40B4-BE49-F238E27FC236}">
                <a16:creationId xmlns:a16="http://schemas.microsoft.com/office/drawing/2014/main" id="{FDBEA338-D925-4DF3-A4A8-A146832739A5}"/>
              </a:ext>
            </a:extLst>
          </p:cNvPr>
          <p:cNvPicPr>
            <a:picLocks noChangeAspect="1" noChangeArrowheads="1"/>
          </p:cNvPicPr>
          <p:nvPr/>
        </p:nvPicPr>
        <p:blipFill>
          <a:blip r:embed="rId2" cstate="print"/>
          <a:srcRect/>
          <a:stretch>
            <a:fillRect/>
          </a:stretch>
        </p:blipFill>
        <p:spPr bwMode="auto">
          <a:xfrm>
            <a:off x="1524000" y="5619750"/>
            <a:ext cx="1238250" cy="1238250"/>
          </a:xfrm>
          <a:prstGeom prst="rect">
            <a:avLst/>
          </a:prstGeom>
          <a:noFill/>
        </p:spPr>
      </p:pic>
      <p:pic>
        <p:nvPicPr>
          <p:cNvPr id="7" name="Picture 6">
            <a:extLst>
              <a:ext uri="{FF2B5EF4-FFF2-40B4-BE49-F238E27FC236}">
                <a16:creationId xmlns:a16="http://schemas.microsoft.com/office/drawing/2014/main" id="{5320EEBD-0ED2-48B3-9EDE-50B01A2F2F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0350" y="4191000"/>
            <a:ext cx="2533650" cy="1809750"/>
          </a:xfrm>
          <a:prstGeom prst="rect">
            <a:avLst/>
          </a:prstGeom>
        </p:spPr>
      </p:pic>
    </p:spTree>
    <p:extLst>
      <p:ext uri="{BB962C8B-B14F-4D97-AF65-F5344CB8AC3E}">
        <p14:creationId xmlns:p14="http://schemas.microsoft.com/office/powerpoint/2010/main" val="6125613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51A1A-8C92-496B-8759-5000E44FC459}"/>
              </a:ext>
            </a:extLst>
          </p:cNvPr>
          <p:cNvSpPr>
            <a:spLocks noGrp="1"/>
          </p:cNvSpPr>
          <p:nvPr>
            <p:ph type="title"/>
          </p:nvPr>
        </p:nvSpPr>
        <p:spPr/>
        <p:txBody>
          <a:bodyPr/>
          <a:lstStyle/>
          <a:p>
            <a:r>
              <a:rPr lang="en-US" b="1" dirty="0"/>
              <a:t>Module 6: We Cope </a:t>
            </a:r>
          </a:p>
        </p:txBody>
      </p:sp>
      <p:sp>
        <p:nvSpPr>
          <p:cNvPr id="3" name="Text Placeholder 2">
            <a:extLst>
              <a:ext uri="{FF2B5EF4-FFF2-40B4-BE49-F238E27FC236}">
                <a16:creationId xmlns:a16="http://schemas.microsoft.com/office/drawing/2014/main" id="{D8D7C53C-8804-4F03-9C98-AF695304E7DE}"/>
              </a:ext>
            </a:extLst>
          </p:cNvPr>
          <p:cNvSpPr>
            <a:spLocks noGrp="1"/>
          </p:cNvSpPr>
          <p:nvPr>
            <p:ph type="body" sz="half" idx="1"/>
          </p:nvPr>
        </p:nvSpPr>
        <p:spPr>
          <a:xfrm>
            <a:off x="457200" y="1600200"/>
            <a:ext cx="8458200" cy="4525963"/>
          </a:xfrm>
        </p:spPr>
        <p:txBody>
          <a:bodyPr/>
          <a:lstStyle/>
          <a:p>
            <a:r>
              <a:rPr lang="en-US" b="1" dirty="0">
                <a:solidFill>
                  <a:srgbClr val="C00000"/>
                </a:solidFill>
              </a:rPr>
              <a:t>Goal: </a:t>
            </a:r>
            <a:r>
              <a:rPr lang="en-US" dirty="0"/>
              <a:t>To improve children’s abilities to use a variety of coping strategies </a:t>
            </a:r>
          </a:p>
          <a:p>
            <a:pPr lvl="2"/>
            <a:r>
              <a:rPr lang="en-US" dirty="0"/>
              <a:t>Session 1: Different ways to cope </a:t>
            </a:r>
          </a:p>
          <a:p>
            <a:pPr lvl="2"/>
            <a:r>
              <a:rPr lang="en-US" dirty="0"/>
              <a:t>Session 2:How to help others </a:t>
            </a:r>
          </a:p>
          <a:p>
            <a:pPr lvl="2"/>
            <a:r>
              <a:rPr lang="en-US" dirty="0"/>
              <a:t>Session 3:Adapting to new situations </a:t>
            </a:r>
          </a:p>
          <a:p>
            <a:pPr lvl="2"/>
            <a:r>
              <a:rPr lang="en-US" dirty="0"/>
              <a:t>Session 4:Celebrating together </a:t>
            </a:r>
          </a:p>
          <a:p>
            <a:pPr marL="0" indent="0">
              <a:buNone/>
            </a:pPr>
            <a:r>
              <a:rPr lang="en-US" dirty="0"/>
              <a:t> </a:t>
            </a:r>
          </a:p>
        </p:txBody>
      </p:sp>
      <p:pic>
        <p:nvPicPr>
          <p:cNvPr id="5" name="Picture 2" descr="C:\Users\xsotiriou\Downloads\APF_logo_colour.png">
            <a:extLst>
              <a:ext uri="{FF2B5EF4-FFF2-40B4-BE49-F238E27FC236}">
                <a16:creationId xmlns:a16="http://schemas.microsoft.com/office/drawing/2014/main" id="{DBF55DBD-B920-4DA4-95BD-5EE9A51440E2}"/>
              </a:ext>
            </a:extLst>
          </p:cNvPr>
          <p:cNvPicPr>
            <a:picLocks noChangeAspect="1" noChangeArrowheads="1"/>
          </p:cNvPicPr>
          <p:nvPr/>
        </p:nvPicPr>
        <p:blipFill>
          <a:blip r:embed="rId2" cstate="print"/>
          <a:srcRect/>
          <a:stretch>
            <a:fillRect/>
          </a:stretch>
        </p:blipFill>
        <p:spPr bwMode="auto">
          <a:xfrm>
            <a:off x="1524000" y="5619750"/>
            <a:ext cx="1238250" cy="1238250"/>
          </a:xfrm>
          <a:prstGeom prst="rect">
            <a:avLst/>
          </a:prstGeom>
          <a:noFill/>
        </p:spPr>
      </p:pic>
      <p:pic>
        <p:nvPicPr>
          <p:cNvPr id="7" name="Picture 6">
            <a:extLst>
              <a:ext uri="{FF2B5EF4-FFF2-40B4-BE49-F238E27FC236}">
                <a16:creationId xmlns:a16="http://schemas.microsoft.com/office/drawing/2014/main" id="{393539B2-FE09-4840-BF1B-BB300300EA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4267200"/>
            <a:ext cx="2667000" cy="1858963"/>
          </a:xfrm>
          <a:prstGeom prst="rect">
            <a:avLst/>
          </a:prstGeom>
        </p:spPr>
      </p:pic>
    </p:spTree>
    <p:extLst>
      <p:ext uri="{BB962C8B-B14F-4D97-AF65-F5344CB8AC3E}">
        <p14:creationId xmlns:p14="http://schemas.microsoft.com/office/powerpoint/2010/main" val="41413556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ZF Module Booklets_M1-8-9.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60475" y="914400"/>
            <a:ext cx="6623050" cy="478790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C:\Users\xsotiriou\Downloads\APF_logo_colour.png"/>
          <p:cNvPicPr>
            <a:picLocks noChangeAspect="1" noChangeArrowheads="1"/>
          </p:cNvPicPr>
          <p:nvPr/>
        </p:nvPicPr>
        <p:blipFill>
          <a:blip r:embed="rId4" cstate="print"/>
          <a:srcRect/>
          <a:stretch>
            <a:fillRect/>
          </a:stretch>
        </p:blipFill>
        <p:spPr bwMode="auto">
          <a:xfrm>
            <a:off x="1524000" y="5619750"/>
            <a:ext cx="1238250" cy="1238250"/>
          </a:xfrm>
          <a:prstGeom prst="rect">
            <a:avLst/>
          </a:prstGeom>
          <a:noFill/>
        </p:spPr>
      </p:pic>
    </p:spTree>
    <p:extLst>
      <p:ext uri="{BB962C8B-B14F-4D97-AF65-F5344CB8AC3E}">
        <p14:creationId xmlns:p14="http://schemas.microsoft.com/office/powerpoint/2010/main" val="25581781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C13AC-E331-4160-922C-8FD1BC3AE56A}"/>
              </a:ext>
            </a:extLst>
          </p:cNvPr>
          <p:cNvSpPr>
            <a:spLocks noGrp="1"/>
          </p:cNvSpPr>
          <p:nvPr>
            <p:ph type="title"/>
          </p:nvPr>
        </p:nvSpPr>
        <p:spPr>
          <a:xfrm>
            <a:off x="457200" y="274638"/>
            <a:ext cx="8229600" cy="1143000"/>
          </a:xfrm>
        </p:spPr>
        <p:txBody>
          <a:bodyPr/>
          <a:lstStyle/>
          <a:p>
            <a:r>
              <a:rPr lang="en-US" dirty="0"/>
              <a:t>Activities </a:t>
            </a:r>
          </a:p>
        </p:txBody>
      </p:sp>
      <p:sp>
        <p:nvSpPr>
          <p:cNvPr id="4" name="Content Placeholder 3">
            <a:extLst>
              <a:ext uri="{FF2B5EF4-FFF2-40B4-BE49-F238E27FC236}">
                <a16:creationId xmlns:a16="http://schemas.microsoft.com/office/drawing/2014/main" id="{FE9685E8-7A10-4425-8CDE-B76F999323A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1754091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552173-99D4-45A3-AA42-C730B106A0DD}"/>
              </a:ext>
            </a:extLst>
          </p:cNvPr>
          <p:cNvSpPr>
            <a:spLocks noGrp="1"/>
          </p:cNvSpPr>
          <p:nvPr>
            <p:ph type="title"/>
          </p:nvPr>
        </p:nvSpPr>
        <p:spPr/>
        <p:txBody>
          <a:bodyPr/>
          <a:lstStyle/>
          <a:p>
            <a:r>
              <a:rPr lang="en-US" dirty="0"/>
              <a:t>Activities </a:t>
            </a:r>
          </a:p>
        </p:txBody>
      </p:sp>
      <p:sp>
        <p:nvSpPr>
          <p:cNvPr id="3" name="Content Placeholder 2">
            <a:extLst>
              <a:ext uri="{FF2B5EF4-FFF2-40B4-BE49-F238E27FC236}">
                <a16:creationId xmlns:a16="http://schemas.microsoft.com/office/drawing/2014/main" id="{3F2463DE-AB5D-4499-9A8C-08824F31EE04}"/>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3596873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ext Box 2"/>
          <p:cNvSpPr txBox="1">
            <a:spLocks noChangeArrowheads="1"/>
          </p:cNvSpPr>
          <p:nvPr/>
        </p:nvSpPr>
        <p:spPr bwMode="auto">
          <a:xfrm>
            <a:off x="276225" y="1143000"/>
            <a:ext cx="85693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defRPr sz="6200">
                <a:solidFill>
                  <a:schemeClr val="tx1"/>
                </a:solidFill>
                <a:latin typeface="Arial" charset="0"/>
              </a:defRPr>
            </a:lvl1pPr>
            <a:lvl2pPr marL="742950" indent="-285750" eaLnBrk="0" hangingPunct="0">
              <a:defRPr sz="6200">
                <a:solidFill>
                  <a:schemeClr val="tx1"/>
                </a:solidFill>
                <a:latin typeface="Arial" charset="0"/>
              </a:defRPr>
            </a:lvl2pPr>
            <a:lvl3pPr marL="1143000" indent="-228600" eaLnBrk="0" hangingPunct="0">
              <a:defRPr sz="6200">
                <a:solidFill>
                  <a:schemeClr val="tx1"/>
                </a:solidFill>
                <a:latin typeface="Arial" charset="0"/>
              </a:defRPr>
            </a:lvl3pPr>
            <a:lvl4pPr marL="1600200" indent="-228600" eaLnBrk="0" hangingPunct="0">
              <a:defRPr sz="6200">
                <a:solidFill>
                  <a:schemeClr val="tx1"/>
                </a:solidFill>
                <a:latin typeface="Arial" charset="0"/>
              </a:defRPr>
            </a:lvl4pPr>
            <a:lvl5pPr marL="2057400" indent="-228600" eaLnBrk="0" hangingPunct="0">
              <a:defRPr sz="6200">
                <a:solidFill>
                  <a:schemeClr val="tx1"/>
                </a:solidFill>
                <a:latin typeface="Arial" charset="0"/>
              </a:defRPr>
            </a:lvl5pPr>
            <a:lvl6pPr marL="2514600" indent="-228600" eaLnBrk="0" fontAlgn="base" hangingPunct="0">
              <a:spcBef>
                <a:spcPct val="0"/>
              </a:spcBef>
              <a:spcAft>
                <a:spcPct val="0"/>
              </a:spcAft>
              <a:defRPr sz="6200">
                <a:solidFill>
                  <a:schemeClr val="tx1"/>
                </a:solidFill>
                <a:latin typeface="Arial" charset="0"/>
              </a:defRPr>
            </a:lvl6pPr>
            <a:lvl7pPr marL="2971800" indent="-228600" eaLnBrk="0" fontAlgn="base" hangingPunct="0">
              <a:spcBef>
                <a:spcPct val="0"/>
              </a:spcBef>
              <a:spcAft>
                <a:spcPct val="0"/>
              </a:spcAft>
              <a:defRPr sz="6200">
                <a:solidFill>
                  <a:schemeClr val="tx1"/>
                </a:solidFill>
                <a:latin typeface="Arial" charset="0"/>
              </a:defRPr>
            </a:lvl7pPr>
            <a:lvl8pPr marL="3429000" indent="-228600" eaLnBrk="0" fontAlgn="base" hangingPunct="0">
              <a:spcBef>
                <a:spcPct val="0"/>
              </a:spcBef>
              <a:spcAft>
                <a:spcPct val="0"/>
              </a:spcAft>
              <a:defRPr sz="6200">
                <a:solidFill>
                  <a:schemeClr val="tx1"/>
                </a:solidFill>
                <a:latin typeface="Arial" charset="0"/>
              </a:defRPr>
            </a:lvl8pPr>
            <a:lvl9pPr marL="3886200" indent="-228600" eaLnBrk="0" fontAlgn="base" hangingPunct="0">
              <a:spcBef>
                <a:spcPct val="0"/>
              </a:spcBef>
              <a:spcAft>
                <a:spcPct val="0"/>
              </a:spcAft>
              <a:defRPr sz="6200">
                <a:solidFill>
                  <a:schemeClr val="tx1"/>
                </a:solidFill>
                <a:latin typeface="Arial" charset="0"/>
              </a:defRPr>
            </a:lvl9pPr>
          </a:lstStyle>
          <a:p>
            <a:pPr algn="ctr" eaLnBrk="1" hangingPunct="1">
              <a:lnSpc>
                <a:spcPct val="90000"/>
              </a:lnSpc>
              <a:spcBef>
                <a:spcPct val="20000"/>
              </a:spcBef>
            </a:pPr>
            <a:r>
              <a:rPr lang="fr-CA" altLang="en-US" sz="4400" b="1" dirty="0">
                <a:latin typeface="Calibri" pitchFamily="34" charset="0"/>
              </a:rPr>
              <a:t>Coping strategies should...</a:t>
            </a:r>
            <a:endParaRPr lang="en-GB" altLang="en-US" sz="4400" b="1" dirty="0">
              <a:latin typeface="Calibri" pitchFamily="34" charset="0"/>
            </a:endParaRPr>
          </a:p>
        </p:txBody>
      </p:sp>
      <p:sp>
        <p:nvSpPr>
          <p:cNvPr id="24580" name="Rectangle 5"/>
          <p:cNvSpPr>
            <a:spLocks noChangeArrowheads="1"/>
          </p:cNvSpPr>
          <p:nvPr/>
        </p:nvSpPr>
        <p:spPr bwMode="auto">
          <a:xfrm>
            <a:off x="2590800" y="1676400"/>
            <a:ext cx="54102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812800" indent="-812800" eaLnBrk="0" hangingPunct="0">
              <a:defRPr sz="6200">
                <a:solidFill>
                  <a:schemeClr val="tx1"/>
                </a:solidFill>
                <a:latin typeface="Arial" charset="0"/>
              </a:defRPr>
            </a:lvl1pPr>
            <a:lvl2pPr marL="742950" indent="-285750" eaLnBrk="0" hangingPunct="0">
              <a:defRPr sz="6200">
                <a:solidFill>
                  <a:schemeClr val="tx1"/>
                </a:solidFill>
                <a:latin typeface="Arial" charset="0"/>
              </a:defRPr>
            </a:lvl2pPr>
            <a:lvl3pPr marL="1143000" indent="-228600" eaLnBrk="0" hangingPunct="0">
              <a:defRPr sz="6200">
                <a:solidFill>
                  <a:schemeClr val="tx1"/>
                </a:solidFill>
                <a:latin typeface="Arial" charset="0"/>
              </a:defRPr>
            </a:lvl3pPr>
            <a:lvl4pPr marL="1600200" indent="-228600" eaLnBrk="0" hangingPunct="0">
              <a:defRPr sz="6200">
                <a:solidFill>
                  <a:schemeClr val="tx1"/>
                </a:solidFill>
                <a:latin typeface="Arial" charset="0"/>
              </a:defRPr>
            </a:lvl4pPr>
            <a:lvl5pPr marL="2057400" indent="-228600" eaLnBrk="0" hangingPunct="0">
              <a:defRPr sz="6200">
                <a:solidFill>
                  <a:schemeClr val="tx1"/>
                </a:solidFill>
                <a:latin typeface="Arial" charset="0"/>
              </a:defRPr>
            </a:lvl5pPr>
            <a:lvl6pPr marL="2514600" indent="-228600" eaLnBrk="0" fontAlgn="base" hangingPunct="0">
              <a:spcBef>
                <a:spcPct val="0"/>
              </a:spcBef>
              <a:spcAft>
                <a:spcPct val="0"/>
              </a:spcAft>
              <a:defRPr sz="6200">
                <a:solidFill>
                  <a:schemeClr val="tx1"/>
                </a:solidFill>
                <a:latin typeface="Arial" charset="0"/>
              </a:defRPr>
            </a:lvl6pPr>
            <a:lvl7pPr marL="2971800" indent="-228600" eaLnBrk="0" fontAlgn="base" hangingPunct="0">
              <a:spcBef>
                <a:spcPct val="0"/>
              </a:spcBef>
              <a:spcAft>
                <a:spcPct val="0"/>
              </a:spcAft>
              <a:defRPr sz="6200">
                <a:solidFill>
                  <a:schemeClr val="tx1"/>
                </a:solidFill>
                <a:latin typeface="Arial" charset="0"/>
              </a:defRPr>
            </a:lvl7pPr>
            <a:lvl8pPr marL="3429000" indent="-228600" eaLnBrk="0" fontAlgn="base" hangingPunct="0">
              <a:spcBef>
                <a:spcPct val="0"/>
              </a:spcBef>
              <a:spcAft>
                <a:spcPct val="0"/>
              </a:spcAft>
              <a:defRPr sz="6200">
                <a:solidFill>
                  <a:schemeClr val="tx1"/>
                </a:solidFill>
                <a:latin typeface="Arial" charset="0"/>
              </a:defRPr>
            </a:lvl8pPr>
            <a:lvl9pPr marL="3886200" indent="-228600" eaLnBrk="0" fontAlgn="base" hangingPunct="0">
              <a:spcBef>
                <a:spcPct val="0"/>
              </a:spcBef>
              <a:spcAft>
                <a:spcPct val="0"/>
              </a:spcAft>
              <a:defRPr sz="6200">
                <a:solidFill>
                  <a:schemeClr val="tx1"/>
                </a:solidFill>
                <a:latin typeface="Arial" charset="0"/>
              </a:defRPr>
            </a:lvl9pPr>
          </a:lstStyle>
          <a:p>
            <a:pPr eaLnBrk="1" hangingPunct="1">
              <a:buClr>
                <a:schemeClr val="bg1"/>
              </a:buClr>
              <a:buFontTx/>
              <a:buChar char="•"/>
            </a:pPr>
            <a:endParaRPr lang="fr-CA" altLang="en-US" sz="3600" dirty="0">
              <a:latin typeface="Calibri" pitchFamily="34" charset="0"/>
            </a:endParaRPr>
          </a:p>
          <a:p>
            <a:pPr eaLnBrk="1" hangingPunct="1">
              <a:buClr>
                <a:schemeClr val="bg1"/>
              </a:buClr>
              <a:buFontTx/>
              <a:buChar char="•"/>
            </a:pPr>
            <a:r>
              <a:rPr lang="fr-CA" altLang="en-US" sz="3600" b="1" dirty="0">
                <a:latin typeface="Calibri" pitchFamily="34" charset="0"/>
              </a:rPr>
              <a:t>improve the situation or make us feel better - or both</a:t>
            </a:r>
          </a:p>
          <a:p>
            <a:pPr eaLnBrk="1" hangingPunct="1">
              <a:buClr>
                <a:schemeClr val="bg1"/>
              </a:buClr>
              <a:buFontTx/>
              <a:buChar char="•"/>
            </a:pPr>
            <a:endParaRPr lang="fr-CA" altLang="en-US" sz="3600" b="1" dirty="0">
              <a:latin typeface="Calibri" pitchFamily="34" charset="0"/>
            </a:endParaRPr>
          </a:p>
          <a:p>
            <a:pPr eaLnBrk="1" hangingPunct="1">
              <a:buClr>
                <a:schemeClr val="bg1"/>
              </a:buClr>
              <a:buFontTx/>
              <a:buChar char="•"/>
            </a:pPr>
            <a:r>
              <a:rPr lang="fr-CA" altLang="en-US" sz="3600" b="1" dirty="0">
                <a:latin typeface="Calibri" pitchFamily="34" charset="0"/>
              </a:rPr>
              <a:t>not harm you or anyone else</a:t>
            </a:r>
            <a:endParaRPr lang="en-CA" altLang="en-US" sz="3600" b="1" dirty="0">
              <a:latin typeface="Calibri" pitchFamily="34" charset="0"/>
            </a:endParaRPr>
          </a:p>
        </p:txBody>
      </p:sp>
      <p:sp>
        <p:nvSpPr>
          <p:cNvPr id="11" name="Text Box 4"/>
          <p:cNvSpPr txBox="1">
            <a:spLocks noChangeArrowheads="1"/>
          </p:cNvSpPr>
          <p:nvPr/>
        </p:nvSpPr>
        <p:spPr bwMode="auto">
          <a:xfrm>
            <a:off x="893762" y="228600"/>
            <a:ext cx="2916238"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defRPr sz="6200">
                <a:solidFill>
                  <a:schemeClr val="tx1"/>
                </a:solidFill>
                <a:latin typeface="Arial" charset="0"/>
              </a:defRPr>
            </a:lvl1pPr>
            <a:lvl2pPr marL="742950" indent="-285750" eaLnBrk="0" hangingPunct="0">
              <a:defRPr sz="6200">
                <a:solidFill>
                  <a:schemeClr val="tx1"/>
                </a:solidFill>
                <a:latin typeface="Arial" charset="0"/>
              </a:defRPr>
            </a:lvl2pPr>
            <a:lvl3pPr marL="1143000" indent="-228600" eaLnBrk="0" hangingPunct="0">
              <a:defRPr sz="6200">
                <a:solidFill>
                  <a:schemeClr val="tx1"/>
                </a:solidFill>
                <a:latin typeface="Arial" charset="0"/>
              </a:defRPr>
            </a:lvl3pPr>
            <a:lvl4pPr marL="1600200" indent="-228600" eaLnBrk="0" hangingPunct="0">
              <a:defRPr sz="6200">
                <a:solidFill>
                  <a:schemeClr val="tx1"/>
                </a:solidFill>
                <a:latin typeface="Arial" charset="0"/>
              </a:defRPr>
            </a:lvl4pPr>
            <a:lvl5pPr marL="2057400" indent="-228600" eaLnBrk="0" hangingPunct="0">
              <a:defRPr sz="6200">
                <a:solidFill>
                  <a:schemeClr val="tx1"/>
                </a:solidFill>
                <a:latin typeface="Arial" charset="0"/>
              </a:defRPr>
            </a:lvl5pPr>
            <a:lvl6pPr marL="2514600" indent="-228600" eaLnBrk="0" fontAlgn="base" hangingPunct="0">
              <a:spcBef>
                <a:spcPct val="0"/>
              </a:spcBef>
              <a:spcAft>
                <a:spcPct val="0"/>
              </a:spcAft>
              <a:defRPr sz="6200">
                <a:solidFill>
                  <a:schemeClr val="tx1"/>
                </a:solidFill>
                <a:latin typeface="Arial" charset="0"/>
              </a:defRPr>
            </a:lvl6pPr>
            <a:lvl7pPr marL="2971800" indent="-228600" eaLnBrk="0" fontAlgn="base" hangingPunct="0">
              <a:spcBef>
                <a:spcPct val="0"/>
              </a:spcBef>
              <a:spcAft>
                <a:spcPct val="0"/>
              </a:spcAft>
              <a:defRPr sz="6200">
                <a:solidFill>
                  <a:schemeClr val="tx1"/>
                </a:solidFill>
                <a:latin typeface="Arial" charset="0"/>
              </a:defRPr>
            </a:lvl7pPr>
            <a:lvl8pPr marL="3429000" indent="-228600" eaLnBrk="0" fontAlgn="base" hangingPunct="0">
              <a:spcBef>
                <a:spcPct val="0"/>
              </a:spcBef>
              <a:spcAft>
                <a:spcPct val="0"/>
              </a:spcAft>
              <a:defRPr sz="6200">
                <a:solidFill>
                  <a:schemeClr val="tx1"/>
                </a:solidFill>
                <a:latin typeface="Arial" charset="0"/>
              </a:defRPr>
            </a:lvl8pPr>
            <a:lvl9pPr marL="3886200" indent="-228600" eaLnBrk="0" fontAlgn="base" hangingPunct="0">
              <a:spcBef>
                <a:spcPct val="0"/>
              </a:spcBef>
              <a:spcAft>
                <a:spcPct val="0"/>
              </a:spcAft>
              <a:defRPr sz="6200">
                <a:solidFill>
                  <a:schemeClr val="tx1"/>
                </a:solidFill>
                <a:latin typeface="Arial" charset="0"/>
              </a:defRPr>
            </a:lvl9pPr>
          </a:lstStyle>
          <a:p>
            <a:pPr eaLnBrk="1" hangingPunct="1">
              <a:spcBef>
                <a:spcPct val="50000"/>
              </a:spcBef>
            </a:pPr>
            <a:r>
              <a:rPr lang="en-GB" altLang="en-US" sz="1200" b="1" dirty="0">
                <a:latin typeface="Calibri" pitchFamily="34" charset="0"/>
              </a:rPr>
              <a:t>What is coping?</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3448" b="5346"/>
          <a:stretch/>
        </p:blipFill>
        <p:spPr>
          <a:xfrm>
            <a:off x="685800" y="3962399"/>
            <a:ext cx="2362200" cy="2015837"/>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1804621"/>
            <a:ext cx="2362200" cy="2157779"/>
          </a:xfrm>
          <a:prstGeom prst="rect">
            <a:avLst/>
          </a:prstGeom>
        </p:spPr>
      </p:pic>
      <p:pic>
        <p:nvPicPr>
          <p:cNvPr id="7" name="Picture 2" descr="C:\Users\xsotiriou\Downloads\APF_logo_colour.png"/>
          <p:cNvPicPr>
            <a:picLocks noChangeAspect="1" noChangeArrowheads="1"/>
          </p:cNvPicPr>
          <p:nvPr/>
        </p:nvPicPr>
        <p:blipFill>
          <a:blip r:embed="rId5" cstate="print"/>
          <a:srcRect/>
          <a:stretch>
            <a:fillRect/>
          </a:stretch>
        </p:blipFill>
        <p:spPr bwMode="auto">
          <a:xfrm>
            <a:off x="1524000" y="5867400"/>
            <a:ext cx="1238250" cy="1238250"/>
          </a:xfrm>
          <a:prstGeom prst="rect">
            <a:avLst/>
          </a:prstGeom>
          <a:noFill/>
        </p:spPr>
      </p:pic>
    </p:spTree>
    <p:extLst>
      <p:ext uri="{BB962C8B-B14F-4D97-AF65-F5344CB8AC3E}">
        <p14:creationId xmlns:p14="http://schemas.microsoft.com/office/powerpoint/2010/main" val="1403805575"/>
      </p:ext>
    </p:extLst>
  </p:cSld>
  <p:clrMapOvr>
    <a:masterClrMapping/>
  </p:clrMapOvr>
  <p:transition spd="slow" advClick="0">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143000"/>
            <a:ext cx="7058026" cy="4210050"/>
          </a:xfrm>
          <a:prstGeom prst="rect">
            <a:avLst/>
          </a:prstGeom>
        </p:spPr>
      </p:pic>
      <p:pic>
        <p:nvPicPr>
          <p:cNvPr id="1026" name="Picture 2" descr="C:\Users\xsotiriou\Downloads\APF_logo_colour.png"/>
          <p:cNvPicPr>
            <a:picLocks noChangeAspect="1" noChangeArrowheads="1"/>
          </p:cNvPicPr>
          <p:nvPr/>
        </p:nvPicPr>
        <p:blipFill>
          <a:blip r:embed="rId4" cstate="print"/>
          <a:srcRect/>
          <a:stretch>
            <a:fillRect/>
          </a:stretch>
        </p:blipFill>
        <p:spPr bwMode="auto">
          <a:xfrm>
            <a:off x="1524000" y="5619750"/>
            <a:ext cx="1238250" cy="1238250"/>
          </a:xfrm>
          <a:prstGeom prst="rect">
            <a:avLst/>
          </a:prstGeom>
          <a:noFill/>
        </p:spPr>
      </p:pic>
    </p:spTree>
    <p:extLst>
      <p:ext uri="{BB962C8B-B14F-4D97-AF65-F5344CB8AC3E}">
        <p14:creationId xmlns:p14="http://schemas.microsoft.com/office/powerpoint/2010/main" val="32495458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838200" y="980729"/>
            <a:ext cx="8208912" cy="792087"/>
          </a:xfrm>
        </p:spPr>
        <p:txBody>
          <a:bodyPr/>
          <a:lstStyle/>
          <a:p>
            <a:pPr lvl="0" algn="l"/>
            <a:r>
              <a:rPr lang="en-GB" sz="3600" dirty="0"/>
              <a:t>Home Activities</a:t>
            </a:r>
            <a:endParaRPr lang="en-GB" dirty="0"/>
          </a:p>
        </p:txBody>
      </p:sp>
      <p:sp>
        <p:nvSpPr>
          <p:cNvPr id="3" name="TextBox 2"/>
          <p:cNvSpPr txBox="1"/>
          <p:nvPr/>
        </p:nvSpPr>
        <p:spPr>
          <a:xfrm>
            <a:off x="914400" y="1910271"/>
            <a:ext cx="3705944" cy="2677656"/>
          </a:xfrm>
          <a:prstGeom prst="rect">
            <a:avLst/>
          </a:prstGeom>
          <a:noFill/>
        </p:spPr>
        <p:txBody>
          <a:bodyPr wrap="square" rtlCol="0">
            <a:spAutoFit/>
          </a:bodyPr>
          <a:lstStyle/>
          <a:p>
            <a:pPr marL="457200" indent="-457200" fontAlgn="base">
              <a:lnSpc>
                <a:spcPct val="300000"/>
              </a:lnSpc>
              <a:spcBef>
                <a:spcPct val="0"/>
              </a:spcBef>
              <a:spcAft>
                <a:spcPct val="0"/>
              </a:spcAft>
              <a:buFont typeface="Arial" panose="020B0604020202020204" pitchFamily="34" charset="0"/>
              <a:buChar char="•"/>
            </a:pPr>
            <a:r>
              <a:rPr lang="en-GB" sz="2400" dirty="0">
                <a:solidFill>
                  <a:prstClr val="black"/>
                </a:solidFill>
                <a:latin typeface="+mj-lt"/>
                <a:cs typeface="Arial" charset="0"/>
              </a:rPr>
              <a:t>One per module</a:t>
            </a:r>
          </a:p>
          <a:p>
            <a:pPr marL="457200" indent="-457200" fontAlgn="base">
              <a:spcBef>
                <a:spcPct val="0"/>
              </a:spcBef>
              <a:spcAft>
                <a:spcPct val="0"/>
              </a:spcAft>
              <a:buFont typeface="Arial" panose="020B0604020202020204" pitchFamily="34" charset="0"/>
              <a:buChar char="•"/>
            </a:pPr>
            <a:r>
              <a:rPr lang="en-GB" sz="2400" dirty="0">
                <a:solidFill>
                  <a:prstClr val="black"/>
                </a:solidFill>
                <a:latin typeface="+mj-lt"/>
                <a:cs typeface="Arial" charset="0"/>
              </a:rPr>
              <a:t>To be completed at home with a</a:t>
            </a:r>
            <a:br>
              <a:rPr lang="en-GB" sz="2400" dirty="0">
                <a:solidFill>
                  <a:prstClr val="black"/>
                </a:solidFill>
                <a:latin typeface="+mj-lt"/>
                <a:cs typeface="Arial" charset="0"/>
              </a:rPr>
            </a:br>
            <a:r>
              <a:rPr lang="en-GB" sz="2400" dirty="0">
                <a:solidFill>
                  <a:prstClr val="black"/>
                </a:solidFill>
                <a:latin typeface="+mj-lt"/>
                <a:cs typeface="Arial" charset="0"/>
              </a:rPr>
              <a:t>family member</a:t>
            </a:r>
          </a:p>
          <a:p>
            <a:pPr marL="457200" indent="-457200" fontAlgn="base">
              <a:spcBef>
                <a:spcPct val="0"/>
              </a:spcBef>
              <a:spcAft>
                <a:spcPct val="0"/>
              </a:spcAft>
              <a:buFont typeface="Arial" panose="020B0604020202020204" pitchFamily="34" charset="0"/>
              <a:buChar char="•"/>
            </a:pPr>
            <a:endParaRPr lang="en-GB" sz="2400" dirty="0">
              <a:solidFill>
                <a:prstClr val="black"/>
              </a:solidFill>
              <a:latin typeface="+mj-lt"/>
              <a:cs typeface="Arial" charset="0"/>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l="3400" r="2736"/>
          <a:stretch/>
        </p:blipFill>
        <p:spPr>
          <a:xfrm rot="324628">
            <a:off x="5094807" y="899159"/>
            <a:ext cx="3293618" cy="4779796"/>
          </a:xfrm>
          <a:prstGeom prst="rect">
            <a:avLst/>
          </a:prstGeom>
          <a:ln>
            <a:noFill/>
          </a:ln>
          <a:effectLst>
            <a:outerShdw blurRad="292100" dist="139700" dir="2700000" algn="tl" rotWithShape="0">
              <a:srgbClr val="333333">
                <a:alpha val="65000"/>
              </a:srgbClr>
            </a:outerShdw>
          </a:effectLst>
        </p:spPr>
      </p:pic>
      <p:pic>
        <p:nvPicPr>
          <p:cNvPr id="7" name="Picture 2" descr="C:\Users\xsotiriou\Downloads\APF_logo_colour.png"/>
          <p:cNvPicPr>
            <a:picLocks noChangeAspect="1" noChangeArrowheads="1"/>
          </p:cNvPicPr>
          <p:nvPr/>
        </p:nvPicPr>
        <p:blipFill>
          <a:blip r:embed="rId4" cstate="print"/>
          <a:srcRect/>
          <a:stretch>
            <a:fillRect/>
          </a:stretch>
        </p:blipFill>
        <p:spPr bwMode="auto">
          <a:xfrm>
            <a:off x="1524000" y="5619750"/>
            <a:ext cx="1238250" cy="1238250"/>
          </a:xfrm>
          <a:prstGeom prst="rect">
            <a:avLst/>
          </a:prstGeom>
          <a:noFill/>
        </p:spPr>
      </p:pic>
    </p:spTree>
    <p:extLst>
      <p:ext uri="{BB962C8B-B14F-4D97-AF65-F5344CB8AC3E}">
        <p14:creationId xmlns:p14="http://schemas.microsoft.com/office/powerpoint/2010/main" val="27214310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5" descr="symbols"/>
          <p:cNvPicPr>
            <a:picLocks noGrp="1" noChangeAspect="1" noChangeArrowheads="1"/>
          </p:cNvPicPr>
          <p:nvPr>
            <p:ph sz="half" idx="4294967295"/>
          </p:nvPr>
        </p:nvPicPr>
        <p:blipFill>
          <a:blip r:embed="rId3" cstate="print"/>
          <a:srcRect/>
          <a:stretch>
            <a:fillRect/>
          </a:stretch>
        </p:blipFill>
        <p:spPr bwMode="auto">
          <a:xfrm>
            <a:off x="908050" y="4495800"/>
            <a:ext cx="7023100" cy="1265238"/>
          </a:xfrm>
          <a:prstGeom prst="rect">
            <a:avLst/>
          </a:prstGeom>
          <a:noFill/>
          <a:ln>
            <a:miter lim="800000"/>
            <a:headEnd/>
            <a:tailEnd/>
          </a:ln>
        </p:spPr>
      </p:pic>
      <p:pic>
        <p:nvPicPr>
          <p:cNvPr id="2" name="Picture 1">
            <a:extLst>
              <a:ext uri="{FF2B5EF4-FFF2-40B4-BE49-F238E27FC236}">
                <a16:creationId xmlns:a16="http://schemas.microsoft.com/office/drawing/2014/main" id="{2A7DCF08-B478-BD4E-B2DD-65DBFA0D1B7B}"/>
              </a:ext>
            </a:extLst>
          </p:cNvPr>
          <p:cNvPicPr>
            <a:picLocks noChangeAspect="1"/>
          </p:cNvPicPr>
          <p:nvPr/>
        </p:nvPicPr>
        <p:blipFill>
          <a:blip r:embed="rId4" cstate="print"/>
          <a:stretch>
            <a:fillRect/>
          </a:stretch>
        </p:blipFill>
        <p:spPr>
          <a:xfrm>
            <a:off x="2590800" y="836428"/>
            <a:ext cx="3657600" cy="3657600"/>
          </a:xfrm>
          <a:prstGeom prst="rect">
            <a:avLst/>
          </a:prstGeom>
        </p:spPr>
      </p:pic>
      <p:pic>
        <p:nvPicPr>
          <p:cNvPr id="4" name="Picture 2" descr="C:\Users\xsotiriou\Downloads\APF_logo_colour.png"/>
          <p:cNvPicPr>
            <a:picLocks noChangeAspect="1" noChangeArrowheads="1"/>
          </p:cNvPicPr>
          <p:nvPr/>
        </p:nvPicPr>
        <p:blipFill>
          <a:blip r:embed="rId5" cstate="print"/>
          <a:srcRect/>
          <a:stretch>
            <a:fillRect/>
          </a:stretch>
        </p:blipFill>
        <p:spPr bwMode="auto">
          <a:xfrm>
            <a:off x="1524000" y="5619750"/>
            <a:ext cx="1238250" cy="1238250"/>
          </a:xfrm>
          <a:prstGeom prst="rect">
            <a:avLst/>
          </a:prstGeom>
          <a:noFill/>
        </p:spPr>
      </p:pic>
    </p:spTree>
    <p:extLst>
      <p:ext uri="{BB962C8B-B14F-4D97-AF65-F5344CB8AC3E}">
        <p14:creationId xmlns:p14="http://schemas.microsoft.com/office/powerpoint/2010/main" val="12007929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A92D13-0C25-4CEC-80F2-6D44F6CF97DA}"/>
              </a:ext>
            </a:extLst>
          </p:cNvPr>
          <p:cNvPicPr>
            <a:picLocks noChangeAspect="1"/>
          </p:cNvPicPr>
          <p:nvPr/>
        </p:nvPicPr>
        <p:blipFill>
          <a:blip r:embed="rId2"/>
          <a:stretch>
            <a:fillRect/>
          </a:stretch>
        </p:blipFill>
        <p:spPr>
          <a:xfrm rot="5400000">
            <a:off x="1771699" y="-1184861"/>
            <a:ext cx="5725160" cy="8257442"/>
          </a:xfrm>
          <a:prstGeom prst="rect">
            <a:avLst/>
          </a:prstGeom>
        </p:spPr>
      </p:pic>
    </p:spTree>
    <p:extLst>
      <p:ext uri="{BB962C8B-B14F-4D97-AF65-F5344CB8AC3E}">
        <p14:creationId xmlns:p14="http://schemas.microsoft.com/office/powerpoint/2010/main" val="1414980825"/>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1C6F0D-581E-4B1D-A3D7-29075554F2C9}"/>
              </a:ext>
            </a:extLst>
          </p:cNvPr>
          <p:cNvSpPr>
            <a:spLocks noGrp="1"/>
          </p:cNvSpPr>
          <p:nvPr>
            <p:ph type="title"/>
          </p:nvPr>
        </p:nvSpPr>
        <p:spPr/>
        <p:txBody>
          <a:bodyPr/>
          <a:lstStyle/>
          <a:p>
            <a:r>
              <a:rPr lang="en-US" dirty="0"/>
              <a:t>SEND </a:t>
            </a:r>
          </a:p>
        </p:txBody>
      </p:sp>
      <p:sp>
        <p:nvSpPr>
          <p:cNvPr id="4" name="Content Placeholder 3">
            <a:extLst>
              <a:ext uri="{FF2B5EF4-FFF2-40B4-BE49-F238E27FC236}">
                <a16:creationId xmlns:a16="http://schemas.microsoft.com/office/drawing/2014/main" id="{A7FC3B2F-7D7B-46A1-97F0-45403C70EDE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2302459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3" name="TextBox 2"/>
          <p:cNvSpPr txBox="1"/>
          <p:nvPr/>
        </p:nvSpPr>
        <p:spPr>
          <a:xfrm>
            <a:off x="6834221" y="1333631"/>
            <a:ext cx="1794294" cy="523220"/>
          </a:xfrm>
          <a:prstGeom prst="rect">
            <a:avLst/>
          </a:prstGeom>
          <a:noFill/>
        </p:spPr>
        <p:txBody>
          <a:bodyPr wrap="square" rtlCol="0">
            <a:spAutoFit/>
          </a:bodyPr>
          <a:lstStyle/>
          <a:p>
            <a:pPr marL="285750" indent="-285750">
              <a:buFontTx/>
              <a:buChar char="-"/>
            </a:pPr>
            <a:endParaRPr lang="en-GB" dirty="0"/>
          </a:p>
          <a:p>
            <a:pPr marL="285750" indent="-285750">
              <a:buFontTx/>
              <a:buChar char="-"/>
            </a:pPr>
            <a:endParaRPr lang="en-GB" dirty="0"/>
          </a:p>
        </p:txBody>
      </p:sp>
      <p:sp>
        <p:nvSpPr>
          <p:cNvPr id="4" name="TextBox 3"/>
          <p:cNvSpPr txBox="1"/>
          <p:nvPr/>
        </p:nvSpPr>
        <p:spPr>
          <a:xfrm>
            <a:off x="678214" y="897147"/>
            <a:ext cx="8120729" cy="707886"/>
          </a:xfrm>
          <a:prstGeom prst="rect">
            <a:avLst/>
          </a:prstGeom>
          <a:noFill/>
        </p:spPr>
        <p:txBody>
          <a:bodyPr wrap="square" rtlCol="0">
            <a:spAutoFit/>
          </a:bodyPr>
          <a:lstStyle/>
          <a:p>
            <a:pPr algn="ctr"/>
            <a:r>
              <a:rPr lang="en-GB" sz="4000" b="1" dirty="0">
                <a:latin typeface="Calibri" panose="020F0502020204030204" pitchFamily="34" charset="0"/>
              </a:rPr>
              <a:t>ZF for SEND Evaluation</a:t>
            </a:r>
          </a:p>
        </p:txBody>
      </p:sp>
      <p:sp>
        <p:nvSpPr>
          <p:cNvPr id="6" name="Shape 120">
            <a:extLst>
              <a:ext uri="{FF2B5EF4-FFF2-40B4-BE49-F238E27FC236}">
                <a16:creationId xmlns:a16="http://schemas.microsoft.com/office/drawing/2014/main" id="{9B6B67BD-2634-504E-B1B5-91E4E27DB378}"/>
              </a:ext>
            </a:extLst>
          </p:cNvPr>
          <p:cNvSpPr txBox="1">
            <a:spLocks/>
          </p:cNvSpPr>
          <p:nvPr/>
        </p:nvSpPr>
        <p:spPr>
          <a:xfrm>
            <a:off x="251018" y="1523868"/>
            <a:ext cx="3505200" cy="3569140"/>
          </a:xfrm>
          <a:prstGeom prst="rect">
            <a:avLst/>
          </a:prstGeom>
          <a:noFill/>
          <a:ln>
            <a:noFill/>
          </a:ln>
        </p:spPr>
        <p:txBody>
          <a:bodyPr spcFirstLastPara="1" wrap="square" lIns="91425" tIns="45700" rIns="91425" bIns="45700" anchor="t" anchorCtr="0">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0"/>
              </a:spcAft>
              <a:buClr>
                <a:schemeClr val="dk1"/>
              </a:buClr>
              <a:buSzPts val="2800"/>
              <a:buFont typeface="Arial"/>
              <a:buNone/>
            </a:pPr>
            <a:r>
              <a:rPr lang="en-GB" sz="2800" dirty="0">
                <a:solidFill>
                  <a:schemeClr val="dk1"/>
                </a:solidFill>
                <a:latin typeface="Calibri"/>
                <a:ea typeface="Calibri"/>
                <a:cs typeface="Calibri"/>
                <a:sym typeface="Calibri"/>
              </a:rPr>
              <a:t>Teacher ratings:</a:t>
            </a:r>
          </a:p>
          <a:p>
            <a:pPr>
              <a:spcBef>
                <a:spcPts val="0"/>
              </a:spcBef>
              <a:spcAft>
                <a:spcPts val="0"/>
              </a:spcAft>
              <a:buClr>
                <a:schemeClr val="dk1"/>
              </a:buClr>
              <a:buSzPts val="2800"/>
              <a:buFont typeface="Arial"/>
              <a:buNone/>
            </a:pPr>
            <a:r>
              <a:rPr lang="en-GB" sz="2800" dirty="0">
                <a:solidFill>
                  <a:schemeClr val="dk1"/>
                </a:solidFill>
                <a:latin typeface="Calibri"/>
                <a:ea typeface="Calibri"/>
                <a:cs typeface="Calibri"/>
                <a:sym typeface="Calibri"/>
              </a:rPr>
              <a:t>Significant improvements in:</a:t>
            </a:r>
            <a:endParaRPr lang="en-GB" dirty="0"/>
          </a:p>
          <a:p>
            <a:pPr lvl="1" indent="-457200">
              <a:spcBef>
                <a:spcPts val="560"/>
              </a:spcBef>
              <a:spcAft>
                <a:spcPts val="0"/>
              </a:spcAft>
              <a:buClr>
                <a:schemeClr val="dk1"/>
              </a:buClr>
              <a:buSzPts val="2800"/>
              <a:buFont typeface="Arial" charset="0"/>
              <a:buBlip>
                <a:blip r:embed="rId3"/>
              </a:buBlip>
            </a:pPr>
            <a:r>
              <a:rPr lang="en-GB" dirty="0">
                <a:solidFill>
                  <a:schemeClr val="dk1"/>
                </a:solidFill>
                <a:latin typeface="Calibri"/>
                <a:ea typeface="Calibri"/>
                <a:cs typeface="Calibri"/>
                <a:sym typeface="Calibri"/>
              </a:rPr>
              <a:t>Communication</a:t>
            </a:r>
          </a:p>
          <a:p>
            <a:pPr lvl="1" indent="-457200">
              <a:spcBef>
                <a:spcPts val="560"/>
              </a:spcBef>
              <a:spcAft>
                <a:spcPts val="0"/>
              </a:spcAft>
              <a:buClr>
                <a:schemeClr val="dk1"/>
              </a:buClr>
              <a:buSzPts val="2800"/>
              <a:buFont typeface="Arial" charset="0"/>
              <a:buBlip>
                <a:blip r:embed="rId3"/>
              </a:buBlip>
            </a:pPr>
            <a:r>
              <a:rPr lang="en-GB" dirty="0">
                <a:solidFill>
                  <a:schemeClr val="dk1"/>
                </a:solidFill>
                <a:latin typeface="Calibri"/>
                <a:ea typeface="Calibri"/>
                <a:cs typeface="Calibri"/>
                <a:sym typeface="Calibri"/>
              </a:rPr>
              <a:t>Cooperation</a:t>
            </a:r>
            <a:endParaRPr lang="en-GB" dirty="0"/>
          </a:p>
          <a:p>
            <a:pPr lvl="1" indent="-457200">
              <a:spcBef>
                <a:spcPts val="560"/>
              </a:spcBef>
              <a:spcAft>
                <a:spcPts val="0"/>
              </a:spcAft>
              <a:buClr>
                <a:schemeClr val="dk1"/>
              </a:buClr>
              <a:buSzPts val="2800"/>
              <a:buFont typeface="Arial" charset="0"/>
              <a:buBlip>
                <a:blip r:embed="rId3"/>
              </a:buBlip>
            </a:pPr>
            <a:r>
              <a:rPr lang="en-GB" dirty="0">
                <a:solidFill>
                  <a:schemeClr val="dk1"/>
                </a:solidFill>
                <a:latin typeface="Calibri"/>
                <a:ea typeface="Calibri"/>
                <a:cs typeface="Calibri"/>
                <a:sym typeface="Calibri"/>
              </a:rPr>
              <a:t>Managing emotions</a:t>
            </a:r>
            <a:endParaRPr lang="en-GB" dirty="0"/>
          </a:p>
          <a:p>
            <a:pPr lvl="1" indent="-457200">
              <a:spcBef>
                <a:spcPts val="560"/>
              </a:spcBef>
              <a:spcAft>
                <a:spcPts val="0"/>
              </a:spcAft>
              <a:buClr>
                <a:schemeClr val="dk1"/>
              </a:buClr>
              <a:buSzPts val="2800"/>
              <a:buFont typeface="Arial" charset="0"/>
              <a:buBlip>
                <a:blip r:embed="rId3"/>
              </a:buBlip>
            </a:pPr>
            <a:r>
              <a:rPr lang="en-GB" dirty="0">
                <a:solidFill>
                  <a:schemeClr val="dk1"/>
                </a:solidFill>
                <a:latin typeface="Calibri"/>
                <a:ea typeface="Calibri"/>
                <a:cs typeface="Calibri"/>
                <a:sym typeface="Calibri"/>
              </a:rPr>
              <a:t>Relationship skills</a:t>
            </a:r>
            <a:endParaRPr lang="en-GB" dirty="0"/>
          </a:p>
          <a:p>
            <a:pPr lvl="1" indent="-457200">
              <a:spcBef>
                <a:spcPts val="560"/>
              </a:spcBef>
              <a:spcAft>
                <a:spcPts val="0"/>
              </a:spcAft>
              <a:buClr>
                <a:schemeClr val="dk1"/>
              </a:buClr>
              <a:buSzPts val="2800"/>
              <a:buFont typeface="Arial" charset="0"/>
              <a:buBlip>
                <a:blip r:embed="rId3"/>
              </a:buBlip>
            </a:pPr>
            <a:r>
              <a:rPr lang="en-GB" dirty="0">
                <a:solidFill>
                  <a:schemeClr val="dk1"/>
                </a:solidFill>
                <a:latin typeface="Calibri"/>
                <a:ea typeface="Calibri"/>
                <a:cs typeface="Calibri"/>
                <a:sym typeface="Calibri"/>
              </a:rPr>
              <a:t>Self-awareness</a:t>
            </a:r>
          </a:p>
          <a:p>
            <a:pPr>
              <a:spcBef>
                <a:spcPts val="480"/>
              </a:spcBef>
              <a:spcAft>
                <a:spcPts val="0"/>
              </a:spcAft>
              <a:buClr>
                <a:schemeClr val="dk1"/>
              </a:buClr>
              <a:buSzPts val="2400"/>
              <a:buFont typeface="Arial"/>
              <a:buNone/>
            </a:pPr>
            <a:endParaRPr lang="en-GB" sz="2400" dirty="0">
              <a:solidFill>
                <a:schemeClr val="dk1"/>
              </a:solidFill>
              <a:latin typeface="Calibri"/>
              <a:ea typeface="Calibri"/>
              <a:cs typeface="Calibri"/>
              <a:sym typeface="Calibri"/>
            </a:endParaRPr>
          </a:p>
        </p:txBody>
      </p:sp>
      <p:sp>
        <p:nvSpPr>
          <p:cNvPr id="7" name="Shape 136">
            <a:extLst>
              <a:ext uri="{FF2B5EF4-FFF2-40B4-BE49-F238E27FC236}">
                <a16:creationId xmlns:a16="http://schemas.microsoft.com/office/drawing/2014/main" id="{B0EA870A-9836-714D-AECE-7D7E2B7280F5}"/>
              </a:ext>
            </a:extLst>
          </p:cNvPr>
          <p:cNvSpPr txBox="1">
            <a:spLocks/>
          </p:cNvSpPr>
          <p:nvPr/>
        </p:nvSpPr>
        <p:spPr>
          <a:xfrm>
            <a:off x="4400601" y="1601906"/>
            <a:ext cx="4275855" cy="4131350"/>
          </a:xfrm>
          <a:prstGeom prst="rect">
            <a:avLst/>
          </a:prstGeom>
          <a:noFill/>
          <a:ln>
            <a:noFill/>
          </a:ln>
        </p:spPr>
        <p:txBody>
          <a:bodyPr spcFirstLastPara="1" wrap="square" lIns="91425" tIns="45700" rIns="91425" bIns="45700" anchor="t" anchorCtr="0">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0"/>
              </a:spcAft>
              <a:buClr>
                <a:schemeClr val="dk1"/>
              </a:buClr>
              <a:buSzPts val="2800"/>
              <a:buFont typeface="Arial"/>
              <a:buNone/>
            </a:pPr>
            <a:r>
              <a:rPr lang="en-GB" sz="2800" dirty="0">
                <a:solidFill>
                  <a:schemeClr val="dk1"/>
                </a:solidFill>
                <a:latin typeface="Calibri"/>
                <a:ea typeface="Calibri"/>
                <a:cs typeface="Calibri"/>
                <a:sym typeface="Calibri"/>
              </a:rPr>
              <a:t>Parents reported:</a:t>
            </a:r>
          </a:p>
          <a:p>
            <a:pPr lvl="1" indent="-457200">
              <a:spcBef>
                <a:spcPts val="560"/>
              </a:spcBef>
              <a:spcAft>
                <a:spcPts val="0"/>
              </a:spcAft>
              <a:buClr>
                <a:schemeClr val="dk1"/>
              </a:buClr>
              <a:buSzPts val="2800"/>
              <a:buFont typeface="Arial" charset="0"/>
              <a:buBlip>
                <a:blip r:embed="rId3"/>
              </a:buBlip>
            </a:pPr>
            <a:r>
              <a:rPr lang="en-GB" dirty="0">
                <a:solidFill>
                  <a:schemeClr val="dk1"/>
                </a:solidFill>
                <a:latin typeface="Calibri"/>
                <a:ea typeface="Calibri"/>
                <a:cs typeface="Calibri"/>
                <a:sym typeface="Calibri"/>
              </a:rPr>
              <a:t>Behavioural </a:t>
            </a:r>
            <a:endParaRPr lang="en-GB" dirty="0"/>
          </a:p>
          <a:p>
            <a:pPr marL="457200" lvl="1" indent="0">
              <a:spcBef>
                <a:spcPts val="560"/>
              </a:spcBef>
              <a:spcAft>
                <a:spcPts val="0"/>
              </a:spcAft>
              <a:buClr>
                <a:schemeClr val="dk1"/>
              </a:buClr>
              <a:buSzPts val="2800"/>
              <a:buFont typeface="Arial"/>
              <a:buNone/>
            </a:pPr>
            <a:r>
              <a:rPr lang="en-GB" dirty="0">
                <a:solidFill>
                  <a:schemeClr val="dk1"/>
                </a:solidFill>
                <a:latin typeface="Calibri"/>
                <a:ea typeface="Calibri"/>
                <a:cs typeface="Calibri"/>
                <a:sym typeface="Calibri"/>
              </a:rPr>
              <a:t>   improvements</a:t>
            </a:r>
          </a:p>
          <a:p>
            <a:pPr lvl="1" indent="-457200">
              <a:spcBef>
                <a:spcPts val="560"/>
              </a:spcBef>
              <a:spcAft>
                <a:spcPts val="0"/>
              </a:spcAft>
              <a:buClr>
                <a:schemeClr val="dk1"/>
              </a:buClr>
              <a:buSzPts val="2800"/>
              <a:buFont typeface="Arial" charset="0"/>
              <a:buBlip>
                <a:blip r:embed="rId3"/>
              </a:buBlip>
            </a:pPr>
            <a:r>
              <a:rPr lang="en-GB" dirty="0">
                <a:solidFill>
                  <a:schemeClr val="dk1"/>
                </a:solidFill>
                <a:latin typeface="Calibri"/>
                <a:ea typeface="Calibri"/>
                <a:cs typeface="Calibri"/>
                <a:sym typeface="Calibri"/>
              </a:rPr>
              <a:t>Improved mood</a:t>
            </a:r>
          </a:p>
          <a:p>
            <a:pPr marL="457200" lvl="1" indent="0">
              <a:spcBef>
                <a:spcPts val="560"/>
              </a:spcBef>
              <a:spcAft>
                <a:spcPts val="0"/>
              </a:spcAft>
              <a:buClr>
                <a:schemeClr val="dk1"/>
              </a:buClr>
              <a:buSzPts val="2800"/>
              <a:buFont typeface="Arial"/>
              <a:buNone/>
            </a:pPr>
            <a:endParaRPr lang="en-GB" dirty="0">
              <a:solidFill>
                <a:schemeClr val="dk1"/>
              </a:solidFill>
              <a:latin typeface="Calibri"/>
              <a:ea typeface="Calibri"/>
              <a:cs typeface="Calibri"/>
              <a:sym typeface="Calibri"/>
            </a:endParaRPr>
          </a:p>
          <a:p>
            <a:pPr lvl="1" indent="-107950">
              <a:spcBef>
                <a:spcPts val="560"/>
              </a:spcBef>
              <a:spcAft>
                <a:spcPts val="0"/>
              </a:spcAft>
              <a:buClr>
                <a:schemeClr val="dk1"/>
              </a:buClr>
              <a:buSzPts val="2800"/>
              <a:buFont typeface="Arial"/>
              <a:buNone/>
            </a:pPr>
            <a:endParaRPr lang="en-GB" dirty="0">
              <a:solidFill>
                <a:schemeClr val="dk1"/>
              </a:solidFill>
              <a:latin typeface="Calibri"/>
              <a:ea typeface="Calibri"/>
              <a:cs typeface="Calibri"/>
              <a:sym typeface="Calibri"/>
            </a:endParaRPr>
          </a:p>
          <a:p>
            <a:pPr>
              <a:spcBef>
                <a:spcPts val="480"/>
              </a:spcBef>
              <a:spcAft>
                <a:spcPts val="0"/>
              </a:spcAft>
              <a:buClr>
                <a:schemeClr val="dk1"/>
              </a:buClr>
              <a:buSzPts val="2400"/>
              <a:buFont typeface="Arial"/>
              <a:buNone/>
            </a:pPr>
            <a:endParaRPr lang="en-GB" sz="2400" dirty="0">
              <a:solidFill>
                <a:schemeClr val="dk1"/>
              </a:solidFill>
              <a:latin typeface="Calibri"/>
              <a:ea typeface="Calibri"/>
              <a:cs typeface="Calibri"/>
              <a:sym typeface="Calibri"/>
            </a:endParaRPr>
          </a:p>
        </p:txBody>
      </p:sp>
      <p:pic>
        <p:nvPicPr>
          <p:cNvPr id="8" name="Shape 129">
            <a:extLst>
              <a:ext uri="{FF2B5EF4-FFF2-40B4-BE49-F238E27FC236}">
                <a16:creationId xmlns:a16="http://schemas.microsoft.com/office/drawing/2014/main" id="{64EB7A19-B731-C14E-8B48-4878FAE74FFA}"/>
              </a:ext>
            </a:extLst>
          </p:cNvPr>
          <p:cNvPicPr preferRelativeResize="0"/>
          <p:nvPr/>
        </p:nvPicPr>
        <p:blipFill rotWithShape="1">
          <a:blip r:embed="rId4" cstate="print">
            <a:alphaModFix/>
          </a:blip>
          <a:srcRect/>
          <a:stretch/>
        </p:blipFill>
        <p:spPr>
          <a:xfrm>
            <a:off x="5070520" y="3992786"/>
            <a:ext cx="2660848" cy="1937941"/>
          </a:xfrm>
          <a:prstGeom prst="rect">
            <a:avLst/>
          </a:prstGeom>
          <a:noFill/>
          <a:ln>
            <a:noFill/>
          </a:ln>
        </p:spPr>
      </p:pic>
      <p:pic>
        <p:nvPicPr>
          <p:cNvPr id="9" name="Picture 2" descr="C:\Users\xsotiriou\Downloads\APF_logo_colour.png"/>
          <p:cNvPicPr>
            <a:picLocks noChangeAspect="1" noChangeArrowheads="1"/>
          </p:cNvPicPr>
          <p:nvPr/>
        </p:nvPicPr>
        <p:blipFill>
          <a:blip r:embed="rId5" cstate="print"/>
          <a:srcRect/>
          <a:stretch>
            <a:fillRect/>
          </a:stretch>
        </p:blipFill>
        <p:spPr bwMode="auto">
          <a:xfrm>
            <a:off x="1524000" y="5619750"/>
            <a:ext cx="1238250" cy="1238250"/>
          </a:xfrm>
          <a:prstGeom prst="rect">
            <a:avLst/>
          </a:prstGeom>
          <a:noFill/>
        </p:spPr>
      </p:pic>
    </p:spTree>
    <p:extLst>
      <p:ext uri="{BB962C8B-B14F-4D97-AF65-F5344CB8AC3E}">
        <p14:creationId xmlns:p14="http://schemas.microsoft.com/office/powerpoint/2010/main" val="2409488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84D24E-878B-EE48-9E20-54384D3AD307}"/>
              </a:ext>
            </a:extLst>
          </p:cNvPr>
          <p:cNvPicPr>
            <a:picLocks noChangeAspect="1"/>
          </p:cNvPicPr>
          <p:nvPr/>
        </p:nvPicPr>
        <p:blipFill>
          <a:blip r:embed="rId3" cstate="print"/>
          <a:stretch>
            <a:fillRect/>
          </a:stretch>
        </p:blipFill>
        <p:spPr>
          <a:xfrm>
            <a:off x="14868" y="228600"/>
            <a:ext cx="8229601" cy="5815454"/>
          </a:xfrm>
          <a:prstGeom prst="rect">
            <a:avLst/>
          </a:prstGeom>
        </p:spPr>
      </p:pic>
      <p:pic>
        <p:nvPicPr>
          <p:cNvPr id="4" name="Picture 2" descr="C:\Users\xsotiriou\Downloads\APF_logo_colour.png"/>
          <p:cNvPicPr>
            <a:picLocks noChangeAspect="1" noChangeArrowheads="1"/>
          </p:cNvPicPr>
          <p:nvPr/>
        </p:nvPicPr>
        <p:blipFill>
          <a:blip r:embed="rId4" cstate="print"/>
          <a:srcRect/>
          <a:stretch>
            <a:fillRect/>
          </a:stretch>
        </p:blipFill>
        <p:spPr bwMode="auto">
          <a:xfrm>
            <a:off x="1524000" y="5619750"/>
            <a:ext cx="1238250" cy="1238250"/>
          </a:xfrm>
          <a:prstGeom prst="rect">
            <a:avLst/>
          </a:prstGeom>
          <a:noFill/>
        </p:spPr>
      </p:pic>
    </p:spTree>
    <p:extLst>
      <p:ext uri="{BB962C8B-B14F-4D97-AF65-F5344CB8AC3E}">
        <p14:creationId xmlns:p14="http://schemas.microsoft.com/office/powerpoint/2010/main" val="2594464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noChangeArrowheads="1"/>
          </p:cNvSpPr>
          <p:nvPr/>
        </p:nvSpPr>
        <p:spPr bwMode="auto">
          <a:xfrm>
            <a:off x="457200" y="762000"/>
            <a:ext cx="8229600" cy="11430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GB" altLang="en-US" b="1" dirty="0"/>
              <a:t>International Recognition</a:t>
            </a:r>
          </a:p>
        </p:txBody>
      </p:sp>
      <p:pic>
        <p:nvPicPr>
          <p:cNvPr id="3" name="Picture 2" descr="Impact logos.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9556" y="1524000"/>
            <a:ext cx="6544888" cy="4365826"/>
          </a:xfrm>
          <a:prstGeom prst="rect">
            <a:avLst/>
          </a:prstGeom>
        </p:spPr>
      </p:pic>
      <p:pic>
        <p:nvPicPr>
          <p:cNvPr id="6" name="Picture 2" descr="C:\Users\xsotiriou\Downloads\APF_logo_colour.png"/>
          <p:cNvPicPr>
            <a:picLocks noChangeAspect="1" noChangeArrowheads="1"/>
          </p:cNvPicPr>
          <p:nvPr/>
        </p:nvPicPr>
        <p:blipFill>
          <a:blip r:embed="rId4" cstate="print"/>
          <a:srcRect/>
          <a:stretch>
            <a:fillRect/>
          </a:stretch>
        </p:blipFill>
        <p:spPr bwMode="auto">
          <a:xfrm>
            <a:off x="1524000" y="5619750"/>
            <a:ext cx="1238250" cy="1238250"/>
          </a:xfrm>
          <a:prstGeom prst="rect">
            <a:avLst/>
          </a:prstGeom>
          <a:noFill/>
        </p:spPr>
      </p:pic>
    </p:spTree>
    <p:extLst>
      <p:ext uri="{BB962C8B-B14F-4D97-AF65-F5344CB8AC3E}">
        <p14:creationId xmlns:p14="http://schemas.microsoft.com/office/powerpoint/2010/main" val="9461690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azil-615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00" y="368300"/>
            <a:ext cx="3746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Mauritius report form_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45100" y="-546100"/>
            <a:ext cx="39116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IMG_044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7800" y="3098800"/>
            <a:ext cx="4102100" cy="31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Children at Shanghai launch.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70500" y="3162300"/>
            <a:ext cx="3810000"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Korean_class_2017.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4600" y="952500"/>
            <a:ext cx="4572000" cy="387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C:\Users\xsotiriou\Downloads\APF_logo_colour.png"/>
          <p:cNvPicPr>
            <a:picLocks noChangeAspect="1" noChangeArrowheads="1"/>
          </p:cNvPicPr>
          <p:nvPr/>
        </p:nvPicPr>
        <p:blipFill>
          <a:blip r:embed="rId8" cstate="print"/>
          <a:srcRect/>
          <a:stretch>
            <a:fillRect/>
          </a:stretch>
        </p:blipFill>
        <p:spPr bwMode="auto">
          <a:xfrm>
            <a:off x="1447800" y="5867400"/>
            <a:ext cx="1238250" cy="1238250"/>
          </a:xfrm>
          <a:prstGeom prst="rect">
            <a:avLst/>
          </a:prstGeom>
          <a:noFill/>
        </p:spPr>
      </p:pic>
    </p:spTree>
    <p:extLst>
      <p:ext uri="{BB962C8B-B14F-4D97-AF65-F5344CB8AC3E}">
        <p14:creationId xmlns:p14="http://schemas.microsoft.com/office/powerpoint/2010/main" val="1945729575"/>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800"/>
                                        <p:tgtEl>
                                          <p:spTgt spid="4"/>
                                        </p:tgtEl>
                                      </p:cBhvr>
                                    </p:animEffect>
                                  </p:childTnLst>
                                </p:cTn>
                              </p:par>
                            </p:childTnLst>
                          </p:cTn>
                        </p:par>
                        <p:par>
                          <p:cTn id="8" fill="hold" nodeType="afterGroup">
                            <p:stCondLst>
                              <p:cond delay="8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800"/>
                                        <p:tgtEl>
                                          <p:spTgt spid="5"/>
                                        </p:tgtEl>
                                      </p:cBhvr>
                                    </p:animEffect>
                                  </p:childTnLst>
                                </p:cTn>
                              </p:par>
                            </p:childTnLst>
                          </p:cTn>
                        </p:par>
                        <p:par>
                          <p:cTn id="12" fill="hold" nodeType="afterGroup">
                            <p:stCondLst>
                              <p:cond delay="1600"/>
                            </p:stCondLst>
                            <p:childTnLst>
                              <p:par>
                                <p:cTn id="13" presetID="22" presetClass="entr" presetSubtype="8"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800"/>
                                        <p:tgtEl>
                                          <p:spTgt spid="8"/>
                                        </p:tgtEl>
                                      </p:cBhvr>
                                    </p:animEffect>
                                  </p:childTnLst>
                                </p:cTn>
                              </p:par>
                            </p:childTnLst>
                          </p:cTn>
                        </p:par>
                        <p:par>
                          <p:cTn id="16" fill="hold" nodeType="afterGroup">
                            <p:stCondLst>
                              <p:cond delay="2400"/>
                            </p:stCondLst>
                            <p:childTnLst>
                              <p:par>
                                <p:cTn id="17" presetID="22" presetClass="entr" presetSubtype="8"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800"/>
                                        <p:tgtEl>
                                          <p:spTgt spid="7"/>
                                        </p:tgtEl>
                                      </p:cBhvr>
                                    </p:animEffect>
                                  </p:childTnLst>
                                </p:cTn>
                              </p:par>
                            </p:childTnLst>
                          </p:cTn>
                        </p:par>
                        <p:par>
                          <p:cTn id="20" fill="hold" nodeType="afterGroup">
                            <p:stCondLst>
                              <p:cond delay="32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8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7248"/>
            <a:ext cx="8229600" cy="857250"/>
          </a:xfrm>
        </p:spPr>
        <p:txBody>
          <a:bodyPr/>
          <a:lstStyle/>
          <a:p>
            <a:r>
              <a:rPr lang="en-GB" sz="4800" b="1" dirty="0"/>
              <a:t>What teachers say</a:t>
            </a:r>
          </a:p>
        </p:txBody>
      </p:sp>
      <p:grpSp>
        <p:nvGrpSpPr>
          <p:cNvPr id="10" name="Group 9"/>
          <p:cNvGrpSpPr/>
          <p:nvPr/>
        </p:nvGrpSpPr>
        <p:grpSpPr>
          <a:xfrm>
            <a:off x="5509687" y="1682779"/>
            <a:ext cx="3537246" cy="3258455"/>
            <a:chOff x="6138463" y="851873"/>
            <a:chExt cx="3776728" cy="2644503"/>
          </a:xfrm>
        </p:grpSpPr>
        <p:sp>
          <p:nvSpPr>
            <p:cNvPr id="11" name="Oval Callout 10"/>
            <p:cNvSpPr/>
            <p:nvPr/>
          </p:nvSpPr>
          <p:spPr>
            <a:xfrm>
              <a:off x="6138463" y="851873"/>
              <a:ext cx="3776728" cy="2644503"/>
            </a:xfrm>
            <a:prstGeom prst="wedgeEllipseCallout">
              <a:avLst/>
            </a:prstGeom>
            <a:solidFill>
              <a:srgbClr val="44C0EB"/>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p:cNvSpPr txBox="1"/>
            <p:nvPr/>
          </p:nvSpPr>
          <p:spPr>
            <a:xfrm>
              <a:off x="6363487" y="1277310"/>
              <a:ext cx="3326682" cy="20732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prstClr val="white"/>
                  </a:solidFill>
                  <a:effectLst/>
                  <a:uLnTx/>
                  <a:uFillTx/>
                  <a:latin typeface="Calibri"/>
                  <a:ea typeface="+mn-ea"/>
                  <a:cs typeface="Arial" charset="0"/>
                </a:rPr>
                <a:t>One child has lost her mother in the last year and this course has enabled her to deal with many of her thoughts and emotions. This has been backed up by conversations with her father.</a:t>
              </a:r>
            </a:p>
          </p:txBody>
        </p:sp>
      </p:grpSp>
      <p:grpSp>
        <p:nvGrpSpPr>
          <p:cNvPr id="13" name="Group 12"/>
          <p:cNvGrpSpPr/>
          <p:nvPr/>
        </p:nvGrpSpPr>
        <p:grpSpPr>
          <a:xfrm>
            <a:off x="2696634" y="3807374"/>
            <a:ext cx="3347853" cy="2563178"/>
            <a:chOff x="6040200" y="1831350"/>
            <a:chExt cx="4748936" cy="3557069"/>
          </a:xfrm>
        </p:grpSpPr>
        <p:sp>
          <p:nvSpPr>
            <p:cNvPr id="14" name="Oval Callout 13"/>
            <p:cNvSpPr/>
            <p:nvPr/>
          </p:nvSpPr>
          <p:spPr>
            <a:xfrm>
              <a:off x="6040200" y="1831350"/>
              <a:ext cx="4748936" cy="3557069"/>
            </a:xfrm>
            <a:prstGeom prst="wedgeEllipseCallout">
              <a:avLst/>
            </a:prstGeom>
            <a:solidFill>
              <a:srgbClr val="44C0EB"/>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p:cNvSpPr txBox="1"/>
            <p:nvPr/>
          </p:nvSpPr>
          <p:spPr>
            <a:xfrm>
              <a:off x="6359405" y="2655565"/>
              <a:ext cx="4110522" cy="2392935"/>
            </a:xfrm>
            <a:prstGeom prst="rect">
              <a:avLst/>
            </a:prstGeom>
            <a:noFill/>
          </p:spPr>
          <p:txBody>
            <a:bodyPr wrap="square" rtlCol="0">
              <a:spAutoFit/>
            </a:bodyPr>
            <a:lstStyle/>
            <a:p>
              <a:pPr marL="0" marR="0" lvl="0" indent="0" algn="ctr" defTabSz="914400" rtl="0" eaLnBrk="1" fontAlgn="auto" latinLnBrk="0" hangingPunct="1">
                <a:lnSpc>
                  <a:spcPct val="107000"/>
                </a:lnSpc>
                <a:spcBef>
                  <a:spcPts val="0"/>
                </a:spcBef>
                <a:spcAft>
                  <a:spcPts val="600"/>
                </a:spcAft>
                <a:buClrTx/>
                <a:buSzTx/>
                <a:buFontTx/>
                <a:buNone/>
                <a:tabLst/>
                <a:defRPr/>
              </a:pPr>
              <a:r>
                <a:rPr kumimoji="0" lang="en-GB" sz="2000" b="1" i="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The children love Zippy and his friends and always ask when I am coming to do Zippy again! </a:t>
              </a:r>
            </a:p>
          </p:txBody>
        </p:sp>
      </p:grpSp>
      <p:grpSp>
        <p:nvGrpSpPr>
          <p:cNvPr id="16" name="Group 15"/>
          <p:cNvGrpSpPr/>
          <p:nvPr/>
        </p:nvGrpSpPr>
        <p:grpSpPr>
          <a:xfrm>
            <a:off x="510196" y="1531805"/>
            <a:ext cx="3341268" cy="2717046"/>
            <a:chOff x="5906418" y="1396209"/>
            <a:chExt cx="3053354" cy="2429108"/>
          </a:xfrm>
        </p:grpSpPr>
        <p:sp>
          <p:nvSpPr>
            <p:cNvPr id="17" name="Oval Callout 16"/>
            <p:cNvSpPr/>
            <p:nvPr/>
          </p:nvSpPr>
          <p:spPr>
            <a:xfrm>
              <a:off x="5906418" y="1396209"/>
              <a:ext cx="3053354" cy="2429108"/>
            </a:xfrm>
            <a:prstGeom prst="wedgeEllipseCallout">
              <a:avLst/>
            </a:prstGeom>
            <a:solidFill>
              <a:srgbClr val="44C0EB"/>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p:cNvSpPr txBox="1"/>
            <p:nvPr/>
          </p:nvSpPr>
          <p:spPr>
            <a:xfrm>
              <a:off x="6123311" y="1725166"/>
              <a:ext cx="2619567" cy="1836005"/>
            </a:xfrm>
            <a:prstGeom prst="rect">
              <a:avLst/>
            </a:prstGeom>
            <a:noFill/>
          </p:spPr>
          <p:txBody>
            <a:bodyPr wrap="square" rtlCol="0">
              <a:spAutoFit/>
            </a:bodyPr>
            <a:lstStyle/>
            <a:p>
              <a:pPr marL="0" marR="0" lvl="0" indent="0" algn="ctr" defTabSz="914400" rtl="0" eaLnBrk="1" fontAlgn="auto" latinLnBrk="0" hangingPunct="1">
                <a:lnSpc>
                  <a:spcPct val="107000"/>
                </a:lnSpc>
                <a:spcBef>
                  <a:spcPts val="0"/>
                </a:spcBef>
                <a:spcAft>
                  <a:spcPts val="600"/>
                </a:spcAft>
                <a:buClrTx/>
                <a:buSzTx/>
                <a:buFontTx/>
                <a:buNone/>
                <a:tabLst/>
                <a:defRPr/>
              </a:pPr>
              <a:r>
                <a:rPr kumimoji="0" lang="en-GB" sz="2000" b="1" i="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It has helped with behaviour issues and the children managing their own behaviour in the classroom and playground. </a:t>
              </a:r>
            </a:p>
          </p:txBody>
        </p:sp>
      </p:grpSp>
      <p:pic>
        <p:nvPicPr>
          <p:cNvPr id="19" name="Picture 2" descr="C:\Users\xsotiriou\Downloads\APF_logo_colour.png"/>
          <p:cNvPicPr>
            <a:picLocks noChangeAspect="1" noChangeArrowheads="1"/>
          </p:cNvPicPr>
          <p:nvPr/>
        </p:nvPicPr>
        <p:blipFill>
          <a:blip r:embed="rId3" cstate="print"/>
          <a:srcRect/>
          <a:stretch>
            <a:fillRect/>
          </a:stretch>
        </p:blipFill>
        <p:spPr bwMode="auto">
          <a:xfrm>
            <a:off x="1524000" y="5619750"/>
            <a:ext cx="1238250" cy="1238250"/>
          </a:xfrm>
          <a:prstGeom prst="rect">
            <a:avLst/>
          </a:prstGeom>
          <a:noFill/>
        </p:spPr>
      </p:pic>
    </p:spTree>
    <p:extLst>
      <p:ext uri="{BB962C8B-B14F-4D97-AF65-F5344CB8AC3E}">
        <p14:creationId xmlns:p14="http://schemas.microsoft.com/office/powerpoint/2010/main" val="1619674616"/>
      </p:ext>
    </p:extLst>
  </p:cSld>
  <p:clrMapOvr>
    <a:masterClrMapping/>
  </p:clrMapOvr>
  <p:transition>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85481" y="976995"/>
            <a:ext cx="8229600" cy="85725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4800" b="1" i="0" u="none" strike="noStrike" kern="1200" cap="none" spc="0" normalizeH="0" baseline="0" noProof="0" dirty="0">
                <a:ln>
                  <a:noFill/>
                </a:ln>
                <a:solidFill>
                  <a:prstClr val="black"/>
                </a:solidFill>
                <a:effectLst/>
                <a:uLnTx/>
                <a:uFillTx/>
                <a:latin typeface="Calibri"/>
                <a:ea typeface="+mj-ea"/>
                <a:cs typeface="+mj-cs"/>
              </a:rPr>
              <a:t>What parents say</a:t>
            </a:r>
          </a:p>
        </p:txBody>
      </p:sp>
      <p:grpSp>
        <p:nvGrpSpPr>
          <p:cNvPr id="6" name="Group 5"/>
          <p:cNvGrpSpPr/>
          <p:nvPr/>
        </p:nvGrpSpPr>
        <p:grpSpPr>
          <a:xfrm>
            <a:off x="4977351" y="1758831"/>
            <a:ext cx="3834862" cy="3338716"/>
            <a:chOff x="6017490" y="1521088"/>
            <a:chExt cx="3053354" cy="2429108"/>
          </a:xfrm>
        </p:grpSpPr>
        <p:sp>
          <p:nvSpPr>
            <p:cNvPr id="8" name="Oval Callout 7"/>
            <p:cNvSpPr/>
            <p:nvPr/>
          </p:nvSpPr>
          <p:spPr>
            <a:xfrm>
              <a:off x="6017490" y="1521088"/>
              <a:ext cx="3053354" cy="2429108"/>
            </a:xfrm>
            <a:prstGeom prst="wedgeEllipseCallout">
              <a:avLst/>
            </a:prstGeom>
            <a:solidFill>
              <a:srgbClr val="44C0EB"/>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p:cNvSpPr txBox="1"/>
            <p:nvPr/>
          </p:nvSpPr>
          <p:spPr>
            <a:xfrm>
              <a:off x="6302393" y="2006452"/>
              <a:ext cx="2483548" cy="1634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prstClr val="white"/>
                  </a:solidFill>
                  <a:effectLst/>
                  <a:uLnTx/>
                  <a:uFillTx/>
                  <a:latin typeface="Calibri"/>
                  <a:ea typeface="+mn-ea"/>
                  <a:cs typeface="Arial" charset="0"/>
                </a:rPr>
                <a:t>There’s one of the cards that she got from school, you know, how to deal with a problem that you don’t know how to resolve… she still got that stuck on her wall in her bedroom</a:t>
              </a:r>
              <a:endParaRPr kumimoji="0" lang="en-GB" sz="3600" b="1" i="1" u="none" strike="noStrike" kern="1200" cap="none" spc="0" normalizeH="0" baseline="0" noProof="0" dirty="0">
                <a:ln>
                  <a:noFill/>
                </a:ln>
                <a:solidFill>
                  <a:prstClr val="white"/>
                </a:solidFill>
                <a:effectLst/>
                <a:uLnTx/>
                <a:uFillTx/>
                <a:latin typeface="Calibri"/>
                <a:ea typeface="+mn-ea"/>
                <a:cs typeface="Arial" charset="0"/>
              </a:endParaRPr>
            </a:p>
          </p:txBody>
        </p:sp>
      </p:grpSp>
      <p:grpSp>
        <p:nvGrpSpPr>
          <p:cNvPr id="10" name="Group 9"/>
          <p:cNvGrpSpPr/>
          <p:nvPr/>
        </p:nvGrpSpPr>
        <p:grpSpPr>
          <a:xfrm>
            <a:off x="348792" y="2139885"/>
            <a:ext cx="4628561" cy="3902696"/>
            <a:chOff x="5940152" y="1575956"/>
            <a:chExt cx="3053354" cy="2429108"/>
          </a:xfrm>
        </p:grpSpPr>
        <p:sp>
          <p:nvSpPr>
            <p:cNvPr id="11" name="Oval Callout 10"/>
            <p:cNvSpPr/>
            <p:nvPr/>
          </p:nvSpPr>
          <p:spPr>
            <a:xfrm>
              <a:off x="5940152" y="1575956"/>
              <a:ext cx="3053354" cy="2429108"/>
            </a:xfrm>
            <a:prstGeom prst="wedgeEllipseCallout">
              <a:avLst/>
            </a:prstGeom>
            <a:solidFill>
              <a:srgbClr val="44C0EB"/>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p:cNvSpPr txBox="1"/>
            <p:nvPr/>
          </p:nvSpPr>
          <p:spPr>
            <a:xfrm>
              <a:off x="6047659" y="2082128"/>
              <a:ext cx="2838339" cy="13984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prstClr val="white"/>
                  </a:solidFill>
                  <a:effectLst/>
                  <a:uLnTx/>
                  <a:uFillTx/>
                  <a:latin typeface="Calibri"/>
                  <a:ea typeface="+mn-ea"/>
                  <a:cs typeface="Arial" charset="0"/>
                </a:rPr>
                <a:t>Apple’s Friends helped my son a lot. Now he communicates much more openly and makes friends easily. The program taught him to adapt to life and other children in the classroom. He became more flexible and learned to solve or even to avoid conflicts.</a:t>
              </a:r>
            </a:p>
          </p:txBody>
        </p:sp>
      </p:grpSp>
      <p:pic>
        <p:nvPicPr>
          <p:cNvPr id="13" name="Picture 2" descr="C:\Users\xsotiriou\Downloads\APF_logo_colour.png"/>
          <p:cNvPicPr>
            <a:picLocks noChangeAspect="1" noChangeArrowheads="1"/>
          </p:cNvPicPr>
          <p:nvPr/>
        </p:nvPicPr>
        <p:blipFill>
          <a:blip r:embed="rId3" cstate="print"/>
          <a:srcRect/>
          <a:stretch>
            <a:fillRect/>
          </a:stretch>
        </p:blipFill>
        <p:spPr bwMode="auto">
          <a:xfrm>
            <a:off x="1524000" y="5619750"/>
            <a:ext cx="1238250" cy="1238250"/>
          </a:xfrm>
          <a:prstGeom prst="rect">
            <a:avLst/>
          </a:prstGeom>
          <a:noFill/>
        </p:spPr>
      </p:pic>
    </p:spTree>
    <p:extLst>
      <p:ext uri="{BB962C8B-B14F-4D97-AF65-F5344CB8AC3E}">
        <p14:creationId xmlns:p14="http://schemas.microsoft.com/office/powerpoint/2010/main" val="40971401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0036" y="1578325"/>
            <a:ext cx="5964142" cy="4220374"/>
          </a:xfrm>
          <a:prstGeom prst="rect">
            <a:avLst/>
          </a:prstGeom>
        </p:spPr>
      </p:pic>
      <p:pic>
        <p:nvPicPr>
          <p:cNvPr id="2" name="Picture 1" descr="SfL_Zippys Friends RGB.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6400" y="4829648"/>
            <a:ext cx="885352" cy="885352"/>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4" name="Title 1"/>
          <p:cNvSpPr txBox="1">
            <a:spLocks noChangeArrowheads="1"/>
          </p:cNvSpPr>
          <p:nvPr/>
        </p:nvSpPr>
        <p:spPr bwMode="auto">
          <a:xfrm>
            <a:off x="457200" y="762000"/>
            <a:ext cx="8458200" cy="11430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GB" altLang="en-US" b="1" dirty="0"/>
              <a:t>Zippy and Apple around the world</a:t>
            </a:r>
          </a:p>
        </p:txBody>
      </p:sp>
      <p:pic>
        <p:nvPicPr>
          <p:cNvPr id="7" name="Picture 2" descr="C:\Users\xsotiriou\Downloads\APF_logo_colour.png"/>
          <p:cNvPicPr>
            <a:picLocks noChangeAspect="1" noChangeArrowheads="1"/>
          </p:cNvPicPr>
          <p:nvPr/>
        </p:nvPicPr>
        <p:blipFill>
          <a:blip r:embed="rId5" cstate="print"/>
          <a:srcRect/>
          <a:stretch>
            <a:fillRect/>
          </a:stretch>
        </p:blipFill>
        <p:spPr bwMode="auto">
          <a:xfrm>
            <a:off x="1524000" y="5619750"/>
            <a:ext cx="1238250" cy="1238250"/>
          </a:xfrm>
          <a:prstGeom prst="rect">
            <a:avLst/>
          </a:prstGeom>
          <a:noFill/>
        </p:spPr>
      </p:pic>
    </p:spTree>
    <p:extLst>
      <p:ext uri="{BB962C8B-B14F-4D97-AF65-F5344CB8AC3E}">
        <p14:creationId xmlns:p14="http://schemas.microsoft.com/office/powerpoint/2010/main" val="28993268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930" y="712459"/>
            <a:ext cx="8229600" cy="857250"/>
          </a:xfrm>
        </p:spPr>
        <p:txBody>
          <a:bodyPr/>
          <a:lstStyle/>
          <a:p>
            <a:r>
              <a:rPr lang="en-GB" sz="4800" b="1" dirty="0"/>
              <a:t>What children say</a:t>
            </a:r>
          </a:p>
        </p:txBody>
      </p:sp>
      <p:grpSp>
        <p:nvGrpSpPr>
          <p:cNvPr id="8" name="Group 7"/>
          <p:cNvGrpSpPr/>
          <p:nvPr/>
        </p:nvGrpSpPr>
        <p:grpSpPr>
          <a:xfrm>
            <a:off x="5504076" y="1531702"/>
            <a:ext cx="3468135" cy="2792461"/>
            <a:chOff x="5940152" y="1575956"/>
            <a:chExt cx="3053354" cy="2429108"/>
          </a:xfrm>
        </p:grpSpPr>
        <p:sp>
          <p:nvSpPr>
            <p:cNvPr id="10" name="Oval Callout 9"/>
            <p:cNvSpPr/>
            <p:nvPr/>
          </p:nvSpPr>
          <p:spPr>
            <a:xfrm>
              <a:off x="5940152" y="1575956"/>
              <a:ext cx="3053354" cy="2429108"/>
            </a:xfrm>
            <a:prstGeom prst="wedgeEllipseCallout">
              <a:avLst/>
            </a:prstGeom>
            <a:solidFill>
              <a:srgbClr val="44C0EB"/>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p:cNvSpPr txBox="1"/>
            <p:nvPr/>
          </p:nvSpPr>
          <p:spPr>
            <a:xfrm>
              <a:off x="6047659" y="2082127"/>
              <a:ext cx="2838339" cy="14189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prstClr val="white"/>
                  </a:solidFill>
                  <a:effectLst/>
                  <a:uLnTx/>
                  <a:uFillTx/>
                  <a:latin typeface="Calibri"/>
                  <a:ea typeface="+mn-ea"/>
                  <a:cs typeface="Arial" charset="0"/>
                </a:rPr>
                <a:t>Now I know that there are many ways to get out of bad situations.  I never knew there were so many names for emotions.</a:t>
              </a:r>
            </a:p>
          </p:txBody>
        </p:sp>
      </p:grpSp>
      <p:grpSp>
        <p:nvGrpSpPr>
          <p:cNvPr id="12" name="Group 11"/>
          <p:cNvGrpSpPr/>
          <p:nvPr/>
        </p:nvGrpSpPr>
        <p:grpSpPr>
          <a:xfrm>
            <a:off x="336930" y="3326499"/>
            <a:ext cx="3020111" cy="2377184"/>
            <a:chOff x="5940152" y="1575956"/>
            <a:chExt cx="3053354" cy="2429108"/>
          </a:xfrm>
        </p:grpSpPr>
        <p:sp>
          <p:nvSpPr>
            <p:cNvPr id="13" name="Oval Callout 12"/>
            <p:cNvSpPr/>
            <p:nvPr/>
          </p:nvSpPr>
          <p:spPr>
            <a:xfrm>
              <a:off x="5940152" y="1575956"/>
              <a:ext cx="3053354" cy="2429108"/>
            </a:xfrm>
            <a:prstGeom prst="wedgeEllipseCallout">
              <a:avLst/>
            </a:prstGeom>
            <a:solidFill>
              <a:srgbClr val="44C0EB"/>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p:cNvSpPr txBox="1"/>
            <p:nvPr/>
          </p:nvSpPr>
          <p:spPr>
            <a:xfrm>
              <a:off x="6066512" y="2241801"/>
              <a:ext cx="2819487" cy="10378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prstClr val="white"/>
                  </a:solidFill>
                  <a:effectLst/>
                  <a:uLnTx/>
                  <a:uFillTx/>
                  <a:latin typeface="Calibri"/>
                  <a:ea typeface="+mn-ea"/>
                  <a:cs typeface="Arial" charset="0"/>
                </a:rPr>
                <a:t>I felt better when I learned that others sometimes feel like I do.</a:t>
              </a:r>
            </a:p>
          </p:txBody>
        </p:sp>
      </p:grpSp>
      <p:grpSp>
        <p:nvGrpSpPr>
          <p:cNvPr id="15" name="Group 14"/>
          <p:cNvGrpSpPr/>
          <p:nvPr/>
        </p:nvGrpSpPr>
        <p:grpSpPr>
          <a:xfrm>
            <a:off x="3719654" y="4214099"/>
            <a:ext cx="2660796" cy="2198751"/>
            <a:chOff x="5940152" y="1575956"/>
            <a:chExt cx="3053354" cy="2429108"/>
          </a:xfrm>
        </p:grpSpPr>
        <p:sp>
          <p:nvSpPr>
            <p:cNvPr id="16" name="Oval Callout 15"/>
            <p:cNvSpPr/>
            <p:nvPr/>
          </p:nvSpPr>
          <p:spPr>
            <a:xfrm>
              <a:off x="5940152" y="1575956"/>
              <a:ext cx="3053354" cy="2429108"/>
            </a:xfrm>
            <a:prstGeom prst="wedgeEllipseCallout">
              <a:avLst/>
            </a:prstGeom>
            <a:solidFill>
              <a:srgbClr val="44C0EB"/>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a:ea typeface="+mn-ea"/>
                <a:cs typeface="+mn-cs"/>
              </a:endParaRPr>
            </a:p>
          </p:txBody>
        </p:sp>
        <p:sp>
          <p:nvSpPr>
            <p:cNvPr id="17" name="TextBox 16"/>
            <p:cNvSpPr txBox="1"/>
            <p:nvPr/>
          </p:nvSpPr>
          <p:spPr>
            <a:xfrm>
              <a:off x="6158248" y="2360169"/>
              <a:ext cx="2727749" cy="11220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prstClr val="white"/>
                  </a:solidFill>
                  <a:effectLst/>
                  <a:uLnTx/>
                  <a:uFillTx/>
                  <a:latin typeface="Calibri"/>
                  <a:ea typeface="+mn-ea"/>
                  <a:cs typeface="Arial" charset="0"/>
                </a:rPr>
                <a:t>It’s taught me ‘how’ to be kind to other people</a:t>
              </a:r>
            </a:p>
          </p:txBody>
        </p:sp>
      </p:grpSp>
      <p:grpSp>
        <p:nvGrpSpPr>
          <p:cNvPr id="18" name="Group 17"/>
          <p:cNvGrpSpPr/>
          <p:nvPr/>
        </p:nvGrpSpPr>
        <p:grpSpPr>
          <a:xfrm>
            <a:off x="2523284" y="1771884"/>
            <a:ext cx="2858679" cy="2004052"/>
            <a:chOff x="5940152" y="1575956"/>
            <a:chExt cx="3053354" cy="2429108"/>
          </a:xfrm>
        </p:grpSpPr>
        <p:sp>
          <p:nvSpPr>
            <p:cNvPr id="19" name="Oval Callout 18"/>
            <p:cNvSpPr/>
            <p:nvPr/>
          </p:nvSpPr>
          <p:spPr>
            <a:xfrm>
              <a:off x="5940152" y="1575956"/>
              <a:ext cx="3053354" cy="2429108"/>
            </a:xfrm>
            <a:prstGeom prst="wedgeEllipseCallout">
              <a:avLst/>
            </a:prstGeom>
            <a:solidFill>
              <a:srgbClr val="44C0EB"/>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p:cNvSpPr txBox="1"/>
            <p:nvPr/>
          </p:nvSpPr>
          <p:spPr>
            <a:xfrm>
              <a:off x="6158248" y="2360169"/>
              <a:ext cx="2727749" cy="8580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prstClr val="white"/>
                  </a:solidFill>
                  <a:effectLst/>
                  <a:uLnTx/>
                  <a:uFillTx/>
                  <a:latin typeface="Calibri"/>
                  <a:ea typeface="+mn-ea"/>
                  <a:cs typeface="Arial" charset="0"/>
                </a:rPr>
                <a:t>I like the characters – they’re just like me</a:t>
              </a:r>
            </a:p>
          </p:txBody>
        </p:sp>
      </p:grpSp>
      <p:pic>
        <p:nvPicPr>
          <p:cNvPr id="21" name="Picture 2" descr="C:\Users\xsotiriou\Downloads\APF_logo_colour.png"/>
          <p:cNvPicPr>
            <a:picLocks noChangeAspect="1" noChangeArrowheads="1"/>
          </p:cNvPicPr>
          <p:nvPr/>
        </p:nvPicPr>
        <p:blipFill>
          <a:blip r:embed="rId3" cstate="print"/>
          <a:srcRect/>
          <a:stretch>
            <a:fillRect/>
          </a:stretch>
        </p:blipFill>
        <p:spPr bwMode="auto">
          <a:xfrm>
            <a:off x="1524000" y="5619750"/>
            <a:ext cx="1238250" cy="1238250"/>
          </a:xfrm>
          <a:prstGeom prst="rect">
            <a:avLst/>
          </a:prstGeom>
          <a:noFill/>
        </p:spPr>
      </p:pic>
    </p:spTree>
    <p:extLst>
      <p:ext uri="{BB962C8B-B14F-4D97-AF65-F5344CB8AC3E}">
        <p14:creationId xmlns:p14="http://schemas.microsoft.com/office/powerpoint/2010/main" val="5975108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Zippy and Apple in Cayman </a:t>
            </a:r>
          </a:p>
        </p:txBody>
      </p:sp>
      <p:sp>
        <p:nvSpPr>
          <p:cNvPr id="3" name="Text Placeholder 2"/>
          <p:cNvSpPr>
            <a:spLocks noGrp="1"/>
          </p:cNvSpPr>
          <p:nvPr>
            <p:ph type="body" sz="half" idx="1"/>
          </p:nvPr>
        </p:nvSpPr>
        <p:spPr>
          <a:xfrm>
            <a:off x="1295400" y="1295400"/>
            <a:ext cx="6858000" cy="4525963"/>
          </a:xfrm>
        </p:spPr>
        <p:txBody>
          <a:bodyPr/>
          <a:lstStyle/>
          <a:p>
            <a:r>
              <a:rPr lang="en-US" sz="2800" dirty="0"/>
              <a:t>Contractual agreement with schools</a:t>
            </a:r>
          </a:p>
          <a:p>
            <a:r>
              <a:rPr lang="en-US" sz="2800" dirty="0"/>
              <a:t>Impact Assessment </a:t>
            </a:r>
          </a:p>
          <a:p>
            <a:r>
              <a:rPr lang="en-US" sz="2800" dirty="0"/>
              <a:t>2-day training </a:t>
            </a:r>
          </a:p>
          <a:p>
            <a:r>
              <a:rPr lang="en-US" sz="2800" dirty="0"/>
              <a:t>Five master trainers</a:t>
            </a:r>
          </a:p>
          <a:p>
            <a:r>
              <a:rPr lang="en-US" sz="2800" dirty="0"/>
              <a:t>Ongoing support for teachers </a:t>
            </a:r>
          </a:p>
          <a:p>
            <a:pPr lvl="1"/>
            <a:endParaRPr lang="en-US" sz="2400" dirty="0">
              <a:latin typeface="+mj-lt"/>
            </a:endParaRPr>
          </a:p>
          <a:p>
            <a:pPr lvl="1"/>
            <a:endParaRPr lang="en-US" sz="2400" dirty="0">
              <a:latin typeface="+mj-lt"/>
            </a:endParaRPr>
          </a:p>
          <a:p>
            <a:endParaRPr lang="en-US" sz="2800" dirty="0">
              <a:latin typeface="+mj-lt"/>
            </a:endParaRPr>
          </a:p>
        </p:txBody>
      </p:sp>
      <p:pic>
        <p:nvPicPr>
          <p:cNvPr id="6" name="Picture 2" descr="C:\Users\xsotiriou\Downloads\APF_logo_colour.png"/>
          <p:cNvPicPr>
            <a:picLocks noChangeAspect="1" noChangeArrowheads="1"/>
          </p:cNvPicPr>
          <p:nvPr/>
        </p:nvPicPr>
        <p:blipFill>
          <a:blip r:embed="rId3" cstate="print"/>
          <a:srcRect/>
          <a:stretch>
            <a:fillRect/>
          </a:stretch>
        </p:blipFill>
        <p:spPr bwMode="auto">
          <a:xfrm>
            <a:off x="152400" y="5029200"/>
            <a:ext cx="990600" cy="990600"/>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a:t>Partnership </a:t>
            </a:r>
            <a:r>
              <a:rPr lang="en-US" dirty="0"/>
              <a:t> </a:t>
            </a:r>
          </a:p>
        </p:txBody>
      </p:sp>
      <p:sp>
        <p:nvSpPr>
          <p:cNvPr id="3" name="Text Placeholder 2"/>
          <p:cNvSpPr>
            <a:spLocks noGrp="1"/>
          </p:cNvSpPr>
          <p:nvPr>
            <p:ph type="body" sz="half" idx="1"/>
          </p:nvPr>
        </p:nvSpPr>
        <p:spPr>
          <a:xfrm>
            <a:off x="609600" y="1066800"/>
            <a:ext cx="8534400" cy="4525963"/>
          </a:xfrm>
        </p:spPr>
        <p:txBody>
          <a:bodyPr/>
          <a:lstStyle/>
          <a:p>
            <a:pPr marL="342900" lvl="1" indent="-342900">
              <a:buFont typeface="Arial" charset="0"/>
              <a:buChar char="•"/>
            </a:pPr>
            <a:r>
              <a:rPr lang="en-US" dirty="0"/>
              <a:t>Time for training &amp; teacher support </a:t>
            </a:r>
          </a:p>
          <a:p>
            <a:pPr marL="342900" lvl="1" indent="-342900">
              <a:buFont typeface="Arial" charset="0"/>
              <a:buChar char="•"/>
            </a:pPr>
            <a:r>
              <a:rPr lang="en-US" dirty="0"/>
              <a:t>Allocation of time for program delivery</a:t>
            </a:r>
          </a:p>
          <a:p>
            <a:pPr marL="342900" lvl="1" indent="-342900">
              <a:buFont typeface="Arial" charset="0"/>
              <a:buChar char="•"/>
            </a:pPr>
            <a:r>
              <a:rPr lang="en-US" dirty="0"/>
              <a:t>Delivery only by specially trained teachers</a:t>
            </a:r>
          </a:p>
          <a:p>
            <a:pPr marL="342900" lvl="1" indent="-342900">
              <a:buFont typeface="Arial" charset="0"/>
              <a:buChar char="•"/>
            </a:pPr>
            <a:r>
              <a:rPr lang="en-US" dirty="0"/>
              <a:t>Support of program ethos across school</a:t>
            </a:r>
          </a:p>
          <a:p>
            <a:pPr marL="342900" lvl="1" indent="-342900">
              <a:buFont typeface="Arial" charset="0"/>
              <a:buChar char="•"/>
            </a:pPr>
            <a:r>
              <a:rPr lang="en-US" dirty="0"/>
              <a:t> Trained teachers to hold parent information sessions</a:t>
            </a:r>
          </a:p>
          <a:p>
            <a:pPr marL="342900" lvl="1" indent="-342900">
              <a:buFont typeface="Arial" charset="0"/>
              <a:buChar char="•"/>
            </a:pPr>
            <a:r>
              <a:rPr lang="en-US" dirty="0"/>
              <a:t> Protect the intellectual property of the </a:t>
            </a:r>
            <a:r>
              <a:rPr lang="en-US" dirty="0" err="1"/>
              <a:t>programmes</a:t>
            </a:r>
            <a:r>
              <a:rPr lang="en-US" dirty="0"/>
              <a:t> </a:t>
            </a:r>
          </a:p>
          <a:p>
            <a:pPr marL="342900" lvl="1" indent="-342900">
              <a:buFont typeface="Arial" charset="0"/>
              <a:buChar char="•"/>
            </a:pPr>
            <a:r>
              <a:rPr lang="en-US" dirty="0" err="1"/>
              <a:t>PfC</a:t>
            </a:r>
            <a:r>
              <a:rPr lang="en-US" dirty="0"/>
              <a:t> support visits </a:t>
            </a:r>
          </a:p>
          <a:p>
            <a:pPr marL="342900" lvl="1" indent="-342900">
              <a:buFont typeface="Arial" charset="0"/>
              <a:buChar char="•"/>
            </a:pPr>
            <a:r>
              <a:rPr lang="en-US" dirty="0"/>
              <a:t>Assessment of effectiveness of </a:t>
            </a:r>
            <a:r>
              <a:rPr lang="en-US" dirty="0" err="1"/>
              <a:t>programmes</a:t>
            </a:r>
            <a:r>
              <a:rPr lang="en-US" dirty="0"/>
              <a:t> </a:t>
            </a:r>
          </a:p>
          <a:p>
            <a:pPr marL="342900" lvl="1" indent="-342900">
              <a:buFont typeface="Arial" charset="0"/>
              <a:buChar char="•"/>
            </a:pPr>
            <a:endParaRPr lang="en-US" dirty="0"/>
          </a:p>
          <a:p>
            <a:pPr marL="342900" lvl="1" indent="-342900">
              <a:buFont typeface="Arial" charset="0"/>
              <a:buChar char="•"/>
            </a:pPr>
            <a:endParaRPr lang="en-US" dirty="0"/>
          </a:p>
          <a:p>
            <a:pPr marL="342900" lvl="1" indent="-342900">
              <a:buFont typeface="Arial" charset="0"/>
              <a:buChar char="•"/>
            </a:pPr>
            <a:endParaRPr lang="en-US" dirty="0"/>
          </a:p>
          <a:p>
            <a:pPr marL="342900" lvl="1" indent="-342900">
              <a:buFont typeface="Arial" charset="0"/>
              <a:buChar char="•"/>
            </a:pPr>
            <a:endParaRPr lang="en-US" sz="2400" dirty="0"/>
          </a:p>
          <a:p>
            <a:endParaRPr lang="en-US" sz="2800" dirty="0"/>
          </a:p>
          <a:p>
            <a:pPr lvl="1">
              <a:buNone/>
            </a:pPr>
            <a:endParaRPr lang="en-US" dirty="0"/>
          </a:p>
          <a:p>
            <a:pPr lvl="1">
              <a:buNone/>
            </a:pPr>
            <a:endParaRPr lang="en-US" dirty="0"/>
          </a:p>
          <a:p>
            <a:pPr lvl="1"/>
            <a:endParaRPr lang="en-US" dirty="0"/>
          </a:p>
        </p:txBody>
      </p:sp>
      <p:pic>
        <p:nvPicPr>
          <p:cNvPr id="5" name="Picture 2" descr="C:\Users\xsotiriou\Downloads\APF_logo_colour.png"/>
          <p:cNvPicPr>
            <a:picLocks noChangeAspect="1" noChangeArrowheads="1"/>
          </p:cNvPicPr>
          <p:nvPr/>
        </p:nvPicPr>
        <p:blipFill>
          <a:blip r:embed="rId3" cstate="print"/>
          <a:srcRect/>
          <a:stretch>
            <a:fillRect/>
          </a:stretch>
        </p:blipFill>
        <p:spPr bwMode="auto">
          <a:xfrm>
            <a:off x="152400" y="5029200"/>
            <a:ext cx="990600" cy="990600"/>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143000"/>
          </a:xfrm>
        </p:spPr>
        <p:txBody>
          <a:bodyPr/>
          <a:lstStyle/>
          <a:p>
            <a:r>
              <a:rPr lang="en-GB" sz="3600" b="1" dirty="0"/>
              <a:t>Contact details</a:t>
            </a:r>
          </a:p>
        </p:txBody>
      </p:sp>
      <p:sp>
        <p:nvSpPr>
          <p:cNvPr id="3" name="Content Placeholder 2"/>
          <p:cNvSpPr>
            <a:spLocks noGrp="1"/>
          </p:cNvSpPr>
          <p:nvPr>
            <p:ph idx="1"/>
          </p:nvPr>
        </p:nvSpPr>
        <p:spPr>
          <a:xfrm>
            <a:off x="457200" y="3886200"/>
            <a:ext cx="8229600" cy="1905000"/>
          </a:xfrm>
        </p:spPr>
        <p:txBody>
          <a:bodyPr/>
          <a:lstStyle/>
          <a:p>
            <a:pPr marL="0" indent="0" algn="ctr">
              <a:buNone/>
            </a:pPr>
            <a:r>
              <a:rPr lang="en-US" sz="2000" dirty="0"/>
              <a:t>https://alexpantonfoundation.ky/</a:t>
            </a:r>
            <a:endParaRPr lang="en-US" sz="2000" dirty="0">
              <a:hlinkClick r:id="rId3"/>
            </a:endParaRPr>
          </a:p>
          <a:p>
            <a:pPr marL="0" indent="0" algn="ctr">
              <a:buNone/>
            </a:pPr>
            <a:r>
              <a:rPr lang="en-US" sz="2000" dirty="0">
                <a:hlinkClick r:id="rId3"/>
              </a:rPr>
              <a:t>Email: info@alexpantonfoundation.ky</a:t>
            </a:r>
            <a:endParaRPr lang="en-US" sz="2000" dirty="0"/>
          </a:p>
          <a:p>
            <a:pPr marL="0" indent="0" algn="ctr">
              <a:buNone/>
            </a:pPr>
            <a:r>
              <a:rPr lang="en-US" sz="2000" dirty="0">
                <a:hlinkClick r:id="rId4"/>
              </a:rPr>
              <a:t>https://www.partnershipforchildren.org.uk/</a:t>
            </a:r>
            <a:endParaRPr lang="en-GB" sz="2000" dirty="0"/>
          </a:p>
        </p:txBody>
      </p:sp>
      <p:sp>
        <p:nvSpPr>
          <p:cNvPr id="4" name="TextBox 3"/>
          <p:cNvSpPr txBox="1"/>
          <p:nvPr/>
        </p:nvSpPr>
        <p:spPr>
          <a:xfrm>
            <a:off x="1066800" y="1398305"/>
            <a:ext cx="7010400" cy="2246769"/>
          </a:xfrm>
          <a:prstGeom prst="rect">
            <a:avLst/>
          </a:prstGeom>
          <a:noFill/>
        </p:spPr>
        <p:txBody>
          <a:bodyPr wrap="square" rtlCol="0">
            <a:spAutoFit/>
          </a:bodyPr>
          <a:lstStyle/>
          <a:p>
            <a:pPr algn="ctr"/>
            <a:r>
              <a:rPr lang="en-GB" sz="2800" b="1" dirty="0">
                <a:latin typeface="+mn-lt"/>
              </a:rPr>
              <a:t>Dr. Xenia </a:t>
            </a:r>
            <a:r>
              <a:rPr lang="en-GB" sz="2800" b="1" dirty="0" err="1">
                <a:latin typeface="+mn-lt"/>
              </a:rPr>
              <a:t>Sotiriou</a:t>
            </a:r>
            <a:r>
              <a:rPr lang="en-GB" sz="2800" b="1" dirty="0">
                <a:latin typeface="+mn-lt"/>
              </a:rPr>
              <a:t> – Goddard </a:t>
            </a:r>
          </a:p>
          <a:p>
            <a:pPr algn="ctr"/>
            <a:r>
              <a:rPr lang="en-GB" sz="2800" dirty="0">
                <a:latin typeface="+mn-lt"/>
              </a:rPr>
              <a:t>Project Lead</a:t>
            </a:r>
          </a:p>
          <a:p>
            <a:pPr algn="ctr"/>
            <a:r>
              <a:rPr lang="en-GB" sz="2800" b="1" dirty="0" err="1">
                <a:latin typeface="+mn-lt"/>
              </a:rPr>
              <a:t>Dr.</a:t>
            </a:r>
            <a:r>
              <a:rPr lang="en-GB" sz="2800" b="1" dirty="0">
                <a:latin typeface="+mn-lt"/>
              </a:rPr>
              <a:t> Catherine Day</a:t>
            </a:r>
          </a:p>
          <a:p>
            <a:pPr algn="ctr"/>
            <a:r>
              <a:rPr lang="en-GB" sz="2800" dirty="0">
                <a:latin typeface="+mn-lt"/>
              </a:rPr>
              <a:t>SEND Lead </a:t>
            </a:r>
          </a:p>
          <a:p>
            <a:pPr algn="ctr"/>
            <a:r>
              <a:rPr lang="en-GB" sz="2800" dirty="0">
                <a:latin typeface="+mn-lt"/>
              </a:rPr>
              <a:t>zippy@alexpantonfoundation.ky</a:t>
            </a:r>
          </a:p>
        </p:txBody>
      </p:sp>
      <p:cxnSp>
        <p:nvCxnSpPr>
          <p:cNvPr id="6" name="Straight Connector 5"/>
          <p:cNvCxnSpPr/>
          <p:nvPr/>
        </p:nvCxnSpPr>
        <p:spPr>
          <a:xfrm>
            <a:off x="1295400" y="3581400"/>
            <a:ext cx="6553200"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7" name="Picture 2" descr="C:\Users\xsotiriou\Downloads\APF_logo_colour.png"/>
          <p:cNvPicPr>
            <a:picLocks noChangeAspect="1" noChangeArrowheads="1"/>
          </p:cNvPicPr>
          <p:nvPr/>
        </p:nvPicPr>
        <p:blipFill>
          <a:blip r:embed="rId5" cstate="print"/>
          <a:srcRect/>
          <a:stretch>
            <a:fillRect/>
          </a:stretch>
        </p:blipFill>
        <p:spPr bwMode="auto">
          <a:xfrm>
            <a:off x="152400" y="5029200"/>
            <a:ext cx="990600" cy="990600"/>
          </a:xfrm>
          <a:prstGeom prst="rect">
            <a:avLst/>
          </a:prstGeom>
          <a:noFill/>
        </p:spPr>
      </p:pic>
    </p:spTree>
    <p:extLst>
      <p:ext uri="{BB962C8B-B14F-4D97-AF65-F5344CB8AC3E}">
        <p14:creationId xmlns:p14="http://schemas.microsoft.com/office/powerpoint/2010/main" val="40217142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lstStyle/>
          <a:p>
            <a:r>
              <a:rPr lang="en-GB" sz="4000" b="1" i="1" dirty="0" err="1"/>
              <a:t>Zippy’s</a:t>
            </a:r>
            <a:r>
              <a:rPr lang="en-GB" sz="4000" b="1" i="1" dirty="0"/>
              <a:t> Friends</a:t>
            </a:r>
            <a:r>
              <a:rPr lang="en-GB" sz="4000" b="1" dirty="0"/>
              <a:t> and </a:t>
            </a:r>
            <a:r>
              <a:rPr lang="en-GB" sz="4000" b="1" i="1" dirty="0"/>
              <a:t>Apple’s Friends</a:t>
            </a:r>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1671802" y="1524000"/>
            <a:ext cx="2442998" cy="3002031"/>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46187" y="1524069"/>
            <a:ext cx="2552230" cy="3020786"/>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457200" y="4721404"/>
            <a:ext cx="8382000" cy="1015663"/>
          </a:xfrm>
          <a:prstGeom prst="rect">
            <a:avLst/>
          </a:prstGeom>
          <a:noFill/>
        </p:spPr>
        <p:txBody>
          <a:bodyPr wrap="square" rtlCol="0">
            <a:spAutoFit/>
          </a:bodyPr>
          <a:lstStyle/>
          <a:p>
            <a:pPr marL="285750" lvl="0" indent="-285750">
              <a:buFont typeface="Arial"/>
              <a:buChar char="•"/>
            </a:pPr>
            <a:r>
              <a:rPr lang="en-GB" sz="2000" dirty="0">
                <a:latin typeface="+mn-lt"/>
              </a:rPr>
              <a:t>Evidence-based programmes that promote children’s coping and social skills</a:t>
            </a:r>
          </a:p>
          <a:p>
            <a:pPr marL="285750" lvl="0" indent="-285750">
              <a:buFont typeface="Arial"/>
              <a:buChar char="•"/>
            </a:pPr>
            <a:r>
              <a:rPr lang="en-GB" sz="2000" i="1" dirty="0" err="1">
                <a:latin typeface="+mn-lt"/>
              </a:rPr>
              <a:t>Zippy’s</a:t>
            </a:r>
            <a:r>
              <a:rPr lang="en-GB" sz="2000" i="1" dirty="0">
                <a:latin typeface="+mn-lt"/>
              </a:rPr>
              <a:t> Friends</a:t>
            </a:r>
            <a:r>
              <a:rPr lang="en-GB" sz="2000" dirty="0">
                <a:latin typeface="+mn-lt"/>
              </a:rPr>
              <a:t>: 5 – 7 year - olds, </a:t>
            </a:r>
            <a:r>
              <a:rPr lang="en-GB" sz="2000" i="1" dirty="0">
                <a:latin typeface="+mn-lt"/>
              </a:rPr>
              <a:t>Apple’s Friends</a:t>
            </a:r>
            <a:r>
              <a:rPr lang="en-GB" sz="2000" dirty="0">
                <a:latin typeface="+mn-lt"/>
              </a:rPr>
              <a:t>: 7 – 9 year-olds</a:t>
            </a:r>
          </a:p>
          <a:p>
            <a:endParaRPr lang="en-GB" sz="2000" dirty="0">
              <a:latin typeface="+mn-lt"/>
            </a:endParaRPr>
          </a:p>
        </p:txBody>
      </p:sp>
      <p:pic>
        <p:nvPicPr>
          <p:cNvPr id="9" name="Picture 2" descr="C:\Users\xsotiriou\Downloads\APF_logo_colour.png"/>
          <p:cNvPicPr>
            <a:picLocks noChangeAspect="1" noChangeArrowheads="1"/>
          </p:cNvPicPr>
          <p:nvPr/>
        </p:nvPicPr>
        <p:blipFill>
          <a:blip r:embed="rId5" cstate="print"/>
          <a:srcRect/>
          <a:stretch>
            <a:fillRect/>
          </a:stretch>
        </p:blipFill>
        <p:spPr bwMode="auto">
          <a:xfrm>
            <a:off x="1524000" y="5619750"/>
            <a:ext cx="1238250" cy="1238250"/>
          </a:xfrm>
          <a:prstGeom prst="rect">
            <a:avLst/>
          </a:prstGeom>
          <a:noFill/>
        </p:spPr>
      </p:pic>
    </p:spTree>
    <p:extLst>
      <p:ext uri="{BB962C8B-B14F-4D97-AF65-F5344CB8AC3E}">
        <p14:creationId xmlns:p14="http://schemas.microsoft.com/office/powerpoint/2010/main" val="31560070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a:p>
        </p:txBody>
      </p:sp>
      <p:pic>
        <p:nvPicPr>
          <p:cNvPr id="5" name="Picture 4"/>
          <p:cNvPicPr/>
          <p:nvPr/>
        </p:nvPicPr>
        <p:blipFill>
          <a:blip r:embed="rId2" cstate="print"/>
          <a:stretch>
            <a:fillRect/>
          </a:stretch>
        </p:blipFill>
        <p:spPr>
          <a:xfrm>
            <a:off x="0" y="0"/>
            <a:ext cx="9144000" cy="6858000"/>
          </a:xfrm>
          <a:prstGeom prst="rect">
            <a:avLst/>
          </a:prstGeom>
        </p:spPr>
      </p:pic>
      <p:pic>
        <p:nvPicPr>
          <p:cNvPr id="7" name="Picture 2" descr="C:\Users\xsotiriou\Downloads\APF_logo_colour.png"/>
          <p:cNvPicPr>
            <a:picLocks noChangeAspect="1" noChangeArrowheads="1"/>
          </p:cNvPicPr>
          <p:nvPr/>
        </p:nvPicPr>
        <p:blipFill>
          <a:blip r:embed="rId3" cstate="print"/>
          <a:srcRect/>
          <a:stretch>
            <a:fillRect/>
          </a:stretch>
        </p:blipFill>
        <p:spPr bwMode="auto">
          <a:xfrm>
            <a:off x="1524000" y="5619750"/>
            <a:ext cx="1238250" cy="1238250"/>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533400" y="1196405"/>
            <a:ext cx="7696200" cy="1013395"/>
          </a:xfrm>
        </p:spPr>
        <p:txBody>
          <a:bodyPr/>
          <a:lstStyle/>
          <a:p>
            <a:r>
              <a:rPr lang="en-GB" sz="3600" dirty="0"/>
              <a:t>Zippy’s Friends and Apple’s Friends:</a:t>
            </a:r>
          </a:p>
          <a:p>
            <a:endParaRPr lang="en-GB" sz="3200" dirty="0"/>
          </a:p>
          <a:p>
            <a:pPr marL="457200" indent="-457200" algn="l">
              <a:buFont typeface="Arial" panose="020B0604020202020204" pitchFamily="34" charset="0"/>
              <a:buChar char="•"/>
            </a:pPr>
            <a:r>
              <a:rPr lang="en-GB" sz="2800" b="0" dirty="0"/>
              <a:t>Mental health promotion programmes</a:t>
            </a:r>
          </a:p>
          <a:p>
            <a:pPr marL="457200" indent="-457200" algn="l">
              <a:buFont typeface="Arial" panose="020B0604020202020204" pitchFamily="34" charset="0"/>
              <a:buChar char="•"/>
            </a:pPr>
            <a:r>
              <a:rPr lang="en-GB" sz="2800" b="0" dirty="0"/>
              <a:t>Whole class programmes</a:t>
            </a:r>
          </a:p>
          <a:p>
            <a:pPr marL="457200" indent="-457200" algn="l">
              <a:buFont typeface="Arial" panose="020B0604020202020204" pitchFamily="34" charset="0"/>
              <a:buChar char="•"/>
            </a:pPr>
            <a:r>
              <a:rPr lang="en-GB" sz="2800" b="0" dirty="0"/>
              <a:t>International programmes</a:t>
            </a:r>
          </a:p>
          <a:p>
            <a:pPr marL="457200" indent="-457200" algn="l">
              <a:buFont typeface="Arial" panose="020B0604020202020204" pitchFamily="34" charset="0"/>
              <a:buChar char="•"/>
            </a:pPr>
            <a:r>
              <a:rPr lang="en-GB" sz="2800" b="0" dirty="0"/>
              <a:t>Evidence-based programmes</a:t>
            </a:r>
          </a:p>
          <a:p>
            <a:pPr marL="457200" indent="-457200" algn="l">
              <a:buFont typeface="Arial" panose="020B0604020202020204" pitchFamily="34" charset="0"/>
              <a:buChar char="•"/>
            </a:pPr>
            <a:r>
              <a:rPr lang="en-GB" sz="2800" b="0" dirty="0"/>
              <a:t>Story-based programmes</a:t>
            </a:r>
          </a:p>
        </p:txBody>
      </p:sp>
      <p:pic>
        <p:nvPicPr>
          <p:cNvPr id="5" name="Picture 2" descr="C:\Users\xsotiriou\Downloads\APF_logo_colour.png"/>
          <p:cNvPicPr>
            <a:picLocks noChangeAspect="1" noChangeArrowheads="1"/>
          </p:cNvPicPr>
          <p:nvPr/>
        </p:nvPicPr>
        <p:blipFill>
          <a:blip r:embed="rId3" cstate="print"/>
          <a:srcRect/>
          <a:stretch>
            <a:fillRect/>
          </a:stretch>
        </p:blipFill>
        <p:spPr bwMode="auto">
          <a:xfrm>
            <a:off x="1524000" y="5619750"/>
            <a:ext cx="1238250" cy="1238250"/>
          </a:xfrm>
          <a:prstGeom prst="rect">
            <a:avLst/>
          </a:prstGeom>
          <a:noFill/>
        </p:spPr>
      </p:pic>
    </p:spTree>
    <p:extLst>
      <p:ext uri="{BB962C8B-B14F-4D97-AF65-F5344CB8AC3E}">
        <p14:creationId xmlns:p14="http://schemas.microsoft.com/office/powerpoint/2010/main" val="42407932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1"/>
          <p:cNvSpPr txBox="1">
            <a:spLocks/>
          </p:cNvSpPr>
          <p:nvPr/>
        </p:nvSpPr>
        <p:spPr>
          <a:xfrm>
            <a:off x="957156" y="1763863"/>
            <a:ext cx="5256584" cy="3096344"/>
          </a:xfrm>
          <a:prstGeom prst="rect">
            <a:avLst/>
          </a:prstGeom>
        </p:spPr>
        <p:txBody>
          <a:bodyPr/>
          <a:lstStyle>
            <a:lvl1pPr marL="342900" indent="-342900" algn="ctr" rtl="0" eaLnBrk="0" fontAlgn="base" hangingPunct="0">
              <a:spcBef>
                <a:spcPct val="20000"/>
              </a:spcBef>
              <a:spcAft>
                <a:spcPct val="0"/>
              </a:spcAft>
              <a:buFontTx/>
              <a:buNone/>
              <a:defRPr sz="5400" b="1" kern="1200">
                <a:solidFill>
                  <a:schemeClr val="tx1"/>
                </a:solidFill>
                <a:latin typeface="+mn-lt"/>
                <a:ea typeface="+mn-ea"/>
                <a:cs typeface="+mn-cs"/>
              </a:defRPr>
            </a:lvl1pPr>
            <a:lvl2pPr marL="742950" indent="-285750" algn="ctr" rtl="0" eaLnBrk="0" fontAlgn="base" hangingPunct="0">
              <a:spcBef>
                <a:spcPct val="20000"/>
              </a:spcBef>
              <a:spcAft>
                <a:spcPct val="0"/>
              </a:spcAft>
              <a:buFontTx/>
              <a:buNone/>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Tx/>
              <a:buNone/>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Tx/>
              <a:buNone/>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Tx/>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lgn="l">
              <a:buFont typeface="+mj-lt"/>
              <a:buAutoNum type="arabicPeriod"/>
            </a:pPr>
            <a:r>
              <a:rPr lang="en-GB" sz="2400" b="0" dirty="0">
                <a:solidFill>
                  <a:prstClr val="black"/>
                </a:solidFill>
              </a:rPr>
              <a:t>Feelings</a:t>
            </a:r>
          </a:p>
          <a:p>
            <a:pPr marL="514350" indent="-514350" algn="l">
              <a:buFont typeface="+mj-lt"/>
              <a:buAutoNum type="arabicPeriod"/>
            </a:pPr>
            <a:r>
              <a:rPr lang="en-GB" sz="2400" b="0" dirty="0">
                <a:solidFill>
                  <a:prstClr val="black"/>
                </a:solidFill>
              </a:rPr>
              <a:t>Communication</a:t>
            </a:r>
          </a:p>
          <a:p>
            <a:pPr marL="514350" indent="-514350" algn="l">
              <a:buFont typeface="+mj-lt"/>
              <a:buAutoNum type="arabicPeriod"/>
            </a:pPr>
            <a:r>
              <a:rPr lang="en-GB" sz="2400" b="0" dirty="0">
                <a:solidFill>
                  <a:prstClr val="black"/>
                </a:solidFill>
              </a:rPr>
              <a:t>Making and breaking relationships</a:t>
            </a:r>
          </a:p>
          <a:p>
            <a:pPr marL="514350" indent="-514350" algn="l">
              <a:buFont typeface="+mj-lt"/>
              <a:buAutoNum type="arabicPeriod"/>
            </a:pPr>
            <a:r>
              <a:rPr lang="en-GB" sz="2400" b="0" dirty="0">
                <a:solidFill>
                  <a:prstClr val="black"/>
                </a:solidFill>
              </a:rPr>
              <a:t>Conflict resolution</a:t>
            </a:r>
          </a:p>
          <a:p>
            <a:pPr marL="514350" indent="-514350" algn="l">
              <a:buFont typeface="+mj-lt"/>
              <a:buAutoNum type="arabicPeriod"/>
            </a:pPr>
            <a:r>
              <a:rPr lang="en-GB" sz="2400" b="0" dirty="0">
                <a:solidFill>
                  <a:prstClr val="black"/>
                </a:solidFill>
              </a:rPr>
              <a:t>Dealing with change and loss</a:t>
            </a:r>
          </a:p>
          <a:p>
            <a:pPr marL="514350" indent="-514350" algn="l">
              <a:buFont typeface="+mj-lt"/>
              <a:buAutoNum type="arabicPeriod"/>
            </a:pPr>
            <a:r>
              <a:rPr lang="en-GB" sz="2400" b="0" dirty="0">
                <a:solidFill>
                  <a:prstClr val="black"/>
                </a:solidFill>
              </a:rPr>
              <a:t>We cope</a:t>
            </a:r>
          </a:p>
        </p:txBody>
      </p:sp>
      <p:sp>
        <p:nvSpPr>
          <p:cNvPr id="4" name="Content Placeholder 3"/>
          <p:cNvSpPr>
            <a:spLocks noGrp="1"/>
          </p:cNvSpPr>
          <p:nvPr>
            <p:ph sz="quarter" idx="13"/>
          </p:nvPr>
        </p:nvSpPr>
        <p:spPr>
          <a:xfrm>
            <a:off x="1223454" y="908373"/>
            <a:ext cx="6769100" cy="1080467"/>
          </a:xfrm>
        </p:spPr>
        <p:txBody>
          <a:bodyPr/>
          <a:lstStyle/>
          <a:p>
            <a:r>
              <a:rPr lang="en-GB" sz="3600" dirty="0"/>
              <a:t>Story-based, with six modules:</a:t>
            </a:r>
          </a:p>
        </p:txBody>
      </p:sp>
      <p:sp>
        <p:nvSpPr>
          <p:cNvPr id="2" name="TextBox 1"/>
          <p:cNvSpPr txBox="1"/>
          <p:nvPr/>
        </p:nvSpPr>
        <p:spPr>
          <a:xfrm>
            <a:off x="957156" y="4702314"/>
            <a:ext cx="6984776" cy="707886"/>
          </a:xfrm>
          <a:prstGeom prst="rect">
            <a:avLst/>
          </a:prstGeom>
          <a:noFill/>
        </p:spPr>
        <p:txBody>
          <a:bodyPr wrap="square" rtlCol="0">
            <a:spAutoFit/>
          </a:bodyPr>
          <a:lstStyle/>
          <a:p>
            <a:pPr fontAlgn="base">
              <a:spcBef>
                <a:spcPct val="0"/>
              </a:spcBef>
              <a:spcAft>
                <a:spcPct val="0"/>
              </a:spcAft>
            </a:pPr>
            <a:r>
              <a:rPr lang="en-GB" sz="2000" dirty="0">
                <a:solidFill>
                  <a:prstClr val="black"/>
                </a:solidFill>
                <a:latin typeface="+mj-lt"/>
                <a:cs typeface="Calibri"/>
              </a:rPr>
              <a:t>The programme is taught over 24 weeks with four sessions per module. Each session lasts about 40 minutes. </a:t>
            </a:r>
          </a:p>
        </p:txBody>
      </p:sp>
      <p:grpSp>
        <p:nvGrpSpPr>
          <p:cNvPr id="8" name="Group 7"/>
          <p:cNvGrpSpPr/>
          <p:nvPr/>
        </p:nvGrpSpPr>
        <p:grpSpPr>
          <a:xfrm>
            <a:off x="6185576" y="1448606"/>
            <a:ext cx="2858679" cy="2004052"/>
            <a:chOff x="5940152" y="1575956"/>
            <a:chExt cx="3053354" cy="2429108"/>
          </a:xfrm>
        </p:grpSpPr>
        <p:sp>
          <p:nvSpPr>
            <p:cNvPr id="9" name="Oval Callout 8"/>
            <p:cNvSpPr/>
            <p:nvPr/>
          </p:nvSpPr>
          <p:spPr>
            <a:xfrm>
              <a:off x="5940152" y="1575956"/>
              <a:ext cx="3053354" cy="2429108"/>
            </a:xfrm>
            <a:prstGeom prst="wedgeEllipseCallout">
              <a:avLst/>
            </a:prstGeom>
            <a:solidFill>
              <a:srgbClr val="44C0EB"/>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6158248" y="2360169"/>
              <a:ext cx="2727749" cy="8580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prstClr val="white"/>
                  </a:solidFill>
                  <a:effectLst/>
                  <a:uLnTx/>
                  <a:uFillTx/>
                  <a:latin typeface="Calibri"/>
                  <a:ea typeface="+mn-ea"/>
                  <a:cs typeface="+mn-cs"/>
                </a:rPr>
                <a:t>I like the characters – they’re just like me</a:t>
              </a:r>
            </a:p>
          </p:txBody>
        </p:sp>
      </p:grpSp>
      <p:pic>
        <p:nvPicPr>
          <p:cNvPr id="12" name="Picture 2" descr="C:\Users\xsotiriou\Downloads\APF_logo_colour.png"/>
          <p:cNvPicPr>
            <a:picLocks noChangeAspect="1" noChangeArrowheads="1"/>
          </p:cNvPicPr>
          <p:nvPr/>
        </p:nvPicPr>
        <p:blipFill>
          <a:blip r:embed="rId3" cstate="print"/>
          <a:srcRect/>
          <a:stretch>
            <a:fillRect/>
          </a:stretch>
        </p:blipFill>
        <p:spPr bwMode="auto">
          <a:xfrm>
            <a:off x="1524000" y="5619750"/>
            <a:ext cx="1238250" cy="1238250"/>
          </a:xfrm>
          <a:prstGeom prst="rect">
            <a:avLst/>
          </a:prstGeom>
          <a:noFill/>
        </p:spPr>
      </p:pic>
    </p:spTree>
    <p:extLst>
      <p:ext uri="{BB962C8B-B14F-4D97-AF65-F5344CB8AC3E}">
        <p14:creationId xmlns:p14="http://schemas.microsoft.com/office/powerpoint/2010/main" val="27059492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851E87-01E4-4B4C-A745-16190D89D4B0}"/>
              </a:ext>
            </a:extLst>
          </p:cNvPr>
          <p:cNvSpPr>
            <a:spLocks noGrp="1"/>
          </p:cNvSpPr>
          <p:nvPr>
            <p:ph type="title"/>
          </p:nvPr>
        </p:nvSpPr>
        <p:spPr/>
        <p:txBody>
          <a:bodyPr/>
          <a:lstStyle/>
          <a:p>
            <a:endParaRPr lang="en-US"/>
          </a:p>
        </p:txBody>
      </p:sp>
      <p:pic>
        <p:nvPicPr>
          <p:cNvPr id="5" name="Picture 2" descr="C:\Users\xsotiriou\Downloads\APF_logo_colour.png"/>
          <p:cNvPicPr>
            <a:picLocks noChangeAspect="1" noChangeArrowheads="1"/>
          </p:cNvPicPr>
          <p:nvPr/>
        </p:nvPicPr>
        <p:blipFill>
          <a:blip r:embed="rId3" cstate="print"/>
          <a:srcRect/>
          <a:stretch>
            <a:fillRect/>
          </a:stretch>
        </p:blipFill>
        <p:spPr bwMode="auto">
          <a:xfrm>
            <a:off x="228600" y="4724400"/>
            <a:ext cx="1238250" cy="1238250"/>
          </a:xfrm>
          <a:prstGeom prst="rect">
            <a:avLst/>
          </a:prstGeom>
          <a:noFill/>
        </p:spPr>
      </p:pic>
      <p:sp>
        <p:nvSpPr>
          <p:cNvPr id="4" name="Content Placeholder 3">
            <a:extLst>
              <a:ext uri="{FF2B5EF4-FFF2-40B4-BE49-F238E27FC236}">
                <a16:creationId xmlns:a16="http://schemas.microsoft.com/office/drawing/2014/main" id="{A0EEB21F-0F2C-445E-8FE2-8B2DC9C5F6B3}"/>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5219168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B681B-60CF-4333-8AEB-CA32FCAFD269}"/>
              </a:ext>
            </a:extLst>
          </p:cNvPr>
          <p:cNvSpPr>
            <a:spLocks noGrp="1"/>
          </p:cNvSpPr>
          <p:nvPr>
            <p:ph type="title"/>
          </p:nvPr>
        </p:nvSpPr>
        <p:spPr/>
        <p:txBody>
          <a:bodyPr/>
          <a:lstStyle/>
          <a:p>
            <a:r>
              <a:rPr lang="en-US" b="1" dirty="0" err="1"/>
              <a:t>Zippy’s</a:t>
            </a:r>
            <a:r>
              <a:rPr lang="en-US" b="1" dirty="0"/>
              <a:t> Characters </a:t>
            </a:r>
          </a:p>
        </p:txBody>
      </p:sp>
      <p:pic>
        <p:nvPicPr>
          <p:cNvPr id="6" name="Picture 5" descr="A close up of an animal&#10;&#10;Description automatically generated">
            <a:extLst>
              <a:ext uri="{FF2B5EF4-FFF2-40B4-BE49-F238E27FC236}">
                <a16:creationId xmlns:a16="http://schemas.microsoft.com/office/drawing/2014/main" id="{21EF9903-67F5-4DC9-9B3E-CDBE02C98C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5400" y="1023283"/>
            <a:ext cx="6937958" cy="4691718"/>
          </a:xfrm>
          <a:prstGeom prst="rect">
            <a:avLst/>
          </a:prstGeom>
        </p:spPr>
      </p:pic>
      <p:pic>
        <p:nvPicPr>
          <p:cNvPr id="9" name="Picture 2" descr="C:\Users\xsotiriou\Downloads\APF_logo_colour.png">
            <a:extLst>
              <a:ext uri="{FF2B5EF4-FFF2-40B4-BE49-F238E27FC236}">
                <a16:creationId xmlns:a16="http://schemas.microsoft.com/office/drawing/2014/main" id="{F27FC912-01DF-4D99-A468-D6DE2771C54D}"/>
              </a:ext>
            </a:extLst>
          </p:cNvPr>
          <p:cNvPicPr>
            <a:picLocks noChangeAspect="1" noChangeArrowheads="1"/>
          </p:cNvPicPr>
          <p:nvPr/>
        </p:nvPicPr>
        <p:blipFill>
          <a:blip r:embed="rId4" cstate="print"/>
          <a:srcRect/>
          <a:stretch>
            <a:fillRect/>
          </a:stretch>
        </p:blipFill>
        <p:spPr bwMode="auto">
          <a:xfrm>
            <a:off x="1524000" y="5619750"/>
            <a:ext cx="1238250" cy="1238250"/>
          </a:xfrm>
          <a:prstGeom prst="rect">
            <a:avLst/>
          </a:prstGeom>
          <a:noFill/>
        </p:spPr>
      </p:pic>
    </p:spTree>
    <p:extLst>
      <p:ext uri="{BB962C8B-B14F-4D97-AF65-F5344CB8AC3E}">
        <p14:creationId xmlns:p14="http://schemas.microsoft.com/office/powerpoint/2010/main" val="27448700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aster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3305</TotalTime>
  <Words>2270</Words>
  <Application>Microsoft Office PowerPoint</Application>
  <PresentationFormat>On-screen Show (4:3)</PresentationFormat>
  <Paragraphs>257</Paragraphs>
  <Slides>33</Slides>
  <Notes>25</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33</vt:i4>
      </vt:variant>
    </vt:vector>
  </HeadingPairs>
  <TitlesOfParts>
    <vt:vector size="37" baseType="lpstr">
      <vt:lpstr>Arial</vt:lpstr>
      <vt:lpstr>Calibri</vt:lpstr>
      <vt:lpstr>Office Theme</vt:lpstr>
      <vt:lpstr>master 2</vt:lpstr>
      <vt:lpstr>PowerPoint Presentation</vt:lpstr>
      <vt:lpstr>PowerPoint Presentation</vt:lpstr>
      <vt:lpstr>PowerPoint Presentation</vt:lpstr>
      <vt:lpstr>Zippy’s Friends and Apple’s Friends</vt:lpstr>
      <vt:lpstr>PowerPoint Presentation</vt:lpstr>
      <vt:lpstr>PowerPoint Presentation</vt:lpstr>
      <vt:lpstr>PowerPoint Presentation</vt:lpstr>
      <vt:lpstr>PowerPoint Presentation</vt:lpstr>
      <vt:lpstr>Zippy’s Characters </vt:lpstr>
      <vt:lpstr>Module 1: Feelings </vt:lpstr>
      <vt:lpstr>Module 2: Communication </vt:lpstr>
      <vt:lpstr>Module 3: Making and Breaking Relationships </vt:lpstr>
      <vt:lpstr>Module 4: Conflict Resolution </vt:lpstr>
      <vt:lpstr>Module 5: Dealing with Change and Loss </vt:lpstr>
      <vt:lpstr>Module 6: We Cope </vt:lpstr>
      <vt:lpstr>PowerPoint Presentation</vt:lpstr>
      <vt:lpstr>Activities </vt:lpstr>
      <vt:lpstr>Activities </vt:lpstr>
      <vt:lpstr>PowerPoint Presentation</vt:lpstr>
      <vt:lpstr>PowerPoint Presentation</vt:lpstr>
      <vt:lpstr>PowerPoint Presentation</vt:lpstr>
      <vt:lpstr>PowerPoint Presentation</vt:lpstr>
      <vt:lpstr>SEND </vt:lpstr>
      <vt:lpstr>PowerPoint Presentation</vt:lpstr>
      <vt:lpstr>PowerPoint Presentation</vt:lpstr>
      <vt:lpstr>PowerPoint Presentation</vt:lpstr>
      <vt:lpstr>PowerPoint Presentation</vt:lpstr>
      <vt:lpstr>What teachers say</vt:lpstr>
      <vt:lpstr>PowerPoint Presentation</vt:lpstr>
      <vt:lpstr>What children say</vt:lpstr>
      <vt:lpstr>Zippy and Apple in Cayman </vt:lpstr>
      <vt:lpstr>Partnership  </vt:lpstr>
      <vt:lpstr>Contact details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Helen</dc:creator>
  <cp:lastModifiedBy>Dr Erica Lam</cp:lastModifiedBy>
  <cp:revision>286</cp:revision>
  <cp:lastPrinted>2016-02-19T11:22:20Z</cp:lastPrinted>
  <dcterms:created xsi:type="dcterms:W3CDTF">2012-09-05T11:57:09Z</dcterms:created>
  <dcterms:modified xsi:type="dcterms:W3CDTF">2019-09-17T00:33:31Z</dcterms:modified>
</cp:coreProperties>
</file>